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ags/tag19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9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1.xml" ContentType="application/vnd.openxmlformats-officedocument.them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2.xml" ContentType="application/vnd.openxmlformats-officedocument.them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ags/tag5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1.xml" ContentType="application/vnd.openxmlformats-officedocument.presentationml.tags+xml"/>
  <Override PartName="/ppt/notesSlides/notesSlide7.xml" ContentType="application/vnd.openxmlformats-officedocument.presentationml.notesSlide+xml"/>
  <Override PartName="/ppt/tags/tag52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notesSlides/notesSlide9.xml" ContentType="application/vnd.openxmlformats-officedocument.presentationml.notesSlide+xml"/>
  <Override PartName="/ppt/tags/tag54.xml" ContentType="application/vnd.openxmlformats-officedocument.presentationml.tags+xml"/>
  <Override PartName="/ppt/notesSlides/notesSlide10.xml" ContentType="application/vnd.openxmlformats-officedocument.presentationml.notesSlide+xml"/>
  <Override PartName="/ppt/tags/tag55.xml" ContentType="application/vnd.openxmlformats-officedocument.presentationml.tags+xml"/>
  <Override PartName="/ppt/notesSlides/notesSlide11.xml" ContentType="application/vnd.openxmlformats-officedocument.presentationml.notesSlide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tags/tag57.xml" ContentType="application/vnd.openxmlformats-officedocument.presentationml.tags+xml"/>
  <Override PartName="/ppt/notesSlides/notesSlide13.xml" ContentType="application/vnd.openxmlformats-officedocument.presentationml.notesSlide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notesSlides/notesSlide15.xml" ContentType="application/vnd.openxmlformats-officedocument.presentationml.notesSlide+xml"/>
  <Override PartName="/ppt/tags/tag6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notesSlides/notesSlide20.xml" ContentType="application/vnd.openxmlformats-officedocument.presentationml.notesSlide+xml"/>
  <Override PartName="/ppt/tags/tag64.xml" ContentType="application/vnd.openxmlformats-officedocument.presentationml.tags+xml"/>
  <Override PartName="/ppt/notesSlides/notesSlide21.xml" ContentType="application/vnd.openxmlformats-officedocument.presentationml.notesSlide+xml"/>
  <Override PartName="/ppt/tags/tag65.xml" ContentType="application/vnd.openxmlformats-officedocument.presentationml.tags+xml"/>
  <Override PartName="/ppt/notesSlides/notesSlide22.xml" ContentType="application/vnd.openxmlformats-officedocument.presentationml.notesSlide+xml"/>
  <Override PartName="/ppt/tags/tag66.xml" ContentType="application/vnd.openxmlformats-officedocument.presentationml.tags+xml"/>
  <Override PartName="/ppt/notesSlides/notesSlide23.xml" ContentType="application/vnd.openxmlformats-officedocument.presentationml.notesSlide+xml"/>
  <Override PartName="/ppt/tags/tag67.xml" ContentType="application/vnd.openxmlformats-officedocument.presentationml.tags+xml"/>
  <Override PartName="/ppt/notesSlides/notesSlide24.xml" ContentType="application/vnd.openxmlformats-officedocument.presentationml.notesSlide+xml"/>
  <Override PartName="/ppt/tags/tag68.xml" ContentType="application/vnd.openxmlformats-officedocument.presentationml.tags+xml"/>
  <Override PartName="/ppt/notesSlides/notesSlide25.xml" ContentType="application/vnd.openxmlformats-officedocument.presentationml.notesSlide+xml"/>
  <Override PartName="/ppt/tags/tag69.xml" ContentType="application/vnd.openxmlformats-officedocument.presentationml.tags+xml"/>
  <Override PartName="/ppt/notesSlides/notesSlide26.xml" ContentType="application/vnd.openxmlformats-officedocument.presentationml.notesSlide+xml"/>
  <Override PartName="/ppt/tags/tag70.xml" ContentType="application/vnd.openxmlformats-officedocument.presentationml.tags+xml"/>
  <Override PartName="/ppt/notesSlides/notesSlide27.xml" ContentType="application/vnd.openxmlformats-officedocument.presentationml.notesSlide+xml"/>
  <Override PartName="/ppt/tags/tag71.xml" ContentType="application/vnd.openxmlformats-officedocument.presentationml.tags+xml"/>
  <Override PartName="/ppt/notesSlides/notesSlide28.xml" ContentType="application/vnd.openxmlformats-officedocument.presentationml.notesSlide+xml"/>
  <Override PartName="/ppt/tags/tag72.xml" ContentType="application/vnd.openxmlformats-officedocument.presentationml.tags+xml"/>
  <Override PartName="/ppt/notesSlides/notesSlide29.xml" ContentType="application/vnd.openxmlformats-officedocument.presentationml.notesSlide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notesSlides/notesSlide31.xml" ContentType="application/vnd.openxmlformats-officedocument.presentationml.notesSlide+xml"/>
  <Override PartName="/ppt/tags/tag75.xml" ContentType="application/vnd.openxmlformats-officedocument.presentationml.tags+xml"/>
  <Override PartName="/ppt/notesSlides/notesSlide32.xml" ContentType="application/vnd.openxmlformats-officedocument.presentationml.notesSlide+xml"/>
  <Override PartName="/ppt/tags/tag76.xml" ContentType="application/vnd.openxmlformats-officedocument.presentationml.tags+xml"/>
  <Override PartName="/ppt/notesSlides/notesSlide33.xml" ContentType="application/vnd.openxmlformats-officedocument.presentationml.notesSlide+xml"/>
  <Override PartName="/ppt/tags/tag77.xml" ContentType="application/vnd.openxmlformats-officedocument.presentationml.tags+xml"/>
  <Override PartName="/ppt/notesSlides/notesSlide34.xml" ContentType="application/vnd.openxmlformats-officedocument.presentationml.notesSlide+xml"/>
  <Override PartName="/ppt/tags/tag78.xml" ContentType="application/vnd.openxmlformats-officedocument.presentationml.tags+xml"/>
  <Override PartName="/ppt/notesSlides/notesSlide35.xml" ContentType="application/vnd.openxmlformats-officedocument.presentationml.notesSlide+xml"/>
  <Override PartName="/ppt/tags/tag79.xml" ContentType="application/vnd.openxmlformats-officedocument.presentationml.tags+xml"/>
  <Override PartName="/ppt/notesSlides/notesSlide3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7.xml" ContentType="application/vnd.openxmlformats-officedocument.presentationml.notesSlide+xml"/>
  <Override PartName="/ppt/tags/tag82.xml" ContentType="application/vnd.openxmlformats-officedocument.presentationml.tags+xml"/>
  <Override PartName="/ppt/notesSlides/notesSlide38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9.xml" ContentType="application/vnd.openxmlformats-officedocument.presentationml.notesSlide+xml"/>
  <Override PartName="/ppt/tags/tag85.xml" ContentType="application/vnd.openxmlformats-officedocument.presentationml.tags+xml"/>
  <Override PartName="/ppt/notesSlides/notesSlide40.xml" ContentType="application/vnd.openxmlformats-officedocument.presentationml.notesSlide+xml"/>
  <Override PartName="/ppt/tags/tag86.xml" ContentType="application/vnd.openxmlformats-officedocument.presentationml.tags+xml"/>
  <Override PartName="/ppt/notesSlides/notesSlide41.xml" ContentType="application/vnd.openxmlformats-officedocument.presentationml.notesSlide+xml"/>
  <Override PartName="/ppt/tags/tag87.xml" ContentType="application/vnd.openxmlformats-officedocument.presentationml.tags+xml"/>
  <Override PartName="/ppt/notesSlides/notesSlide4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3.xml" ContentType="application/vnd.openxmlformats-officedocument.presentationml.notesSlide+xml"/>
  <Override PartName="/ppt/tags/tag90.xml" ContentType="application/vnd.openxmlformats-officedocument.presentationml.tags+xml"/>
  <Override PartName="/ppt/notesSlides/notesSlide4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45.xml" ContentType="application/vnd.openxmlformats-officedocument.presentationml.notesSlide+xml"/>
  <Override PartName="/ppt/tags/tag93.xml" ContentType="application/vnd.openxmlformats-officedocument.presentationml.tags+xml"/>
  <Override PartName="/ppt/notesSlides/notesSlide46.xml" ContentType="application/vnd.openxmlformats-officedocument.presentationml.notesSlide+xml"/>
  <Override PartName="/ppt/tags/tag94.xml" ContentType="application/vnd.openxmlformats-officedocument.presentationml.tags+xml"/>
  <Override PartName="/ppt/notesSlides/notesSlide47.xml" ContentType="application/vnd.openxmlformats-officedocument.presentationml.notesSlide+xml"/>
  <Override PartName="/ppt/tags/tag95.xml" ContentType="application/vnd.openxmlformats-officedocument.presentationml.tags+xml"/>
  <Override PartName="/ppt/notesSlides/notesSlide48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49.xml" ContentType="application/vnd.openxmlformats-officedocument.presentationml.notesSlide+xml"/>
  <Override PartName="/ppt/tags/tag98.xml" ContentType="application/vnd.openxmlformats-officedocument.presentationml.tags+xml"/>
  <Override PartName="/ppt/notesSlides/notesSlide50.xml" ContentType="application/vnd.openxmlformats-officedocument.presentationml.notesSlide+xml"/>
  <Override PartName="/ppt/tags/tag99.xml" ContentType="application/vnd.openxmlformats-officedocument.presentationml.tags+xml"/>
  <Override PartName="/ppt/notesSlides/notesSlide51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52.xml" ContentType="application/vnd.openxmlformats-officedocument.presentationml.notesSlide+xml"/>
  <Override PartName="/ppt/tags/tag102.xml" ContentType="application/vnd.openxmlformats-officedocument.presentationml.tags+xml"/>
  <Override PartName="/ppt/notesSlides/notesSlide53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54.xml" ContentType="application/vnd.openxmlformats-officedocument.presentationml.notesSlide+xml"/>
  <Override PartName="/ppt/tags/tag105.xml" ContentType="application/vnd.openxmlformats-officedocument.presentationml.tags+xml"/>
  <Override PartName="/ppt/notesSlides/notesSlide55.xml" ContentType="application/vnd.openxmlformats-officedocument.presentationml.notesSlide+xml"/>
  <Override PartName="/ppt/tags/tag106.xml" ContentType="application/vnd.openxmlformats-officedocument.presentationml.tags+xml"/>
  <Override PartName="/ppt/notesSlides/notesSlide56.xml" ContentType="application/vnd.openxmlformats-officedocument.presentationml.notesSlide+xml"/>
  <Override PartName="/ppt/tags/tag107.xml" ContentType="application/vnd.openxmlformats-officedocument.presentationml.tags+xml"/>
  <Override PartName="/ppt/notesSlides/notesSlide57.xml" ContentType="application/vnd.openxmlformats-officedocument.presentationml.notesSlide+xml"/>
  <Override PartName="/ppt/tags/tag108.xml" ContentType="application/vnd.openxmlformats-officedocument.presentationml.tags+xml"/>
  <Override PartName="/ppt/notesSlides/notesSlide58.xml" ContentType="application/vnd.openxmlformats-officedocument.presentationml.notesSlide+xml"/>
  <Override PartName="/ppt/tags/tag109.xml" ContentType="application/vnd.openxmlformats-officedocument.presentationml.tags+xml"/>
  <Override PartName="/ppt/notesSlides/notesSlide59.xml" ContentType="application/vnd.openxmlformats-officedocument.presentationml.notesSlide+xml"/>
  <Override PartName="/ppt/tags/tag110.xml" ContentType="application/vnd.openxmlformats-officedocument.presentationml.tags+xml"/>
  <Override PartName="/ppt/notesSlides/notesSlide60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61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62.xml" ContentType="application/vnd.openxmlformats-officedocument.presentationml.notesSlide+xml"/>
  <Override PartName="/ppt/tags/tag122.xml" ContentType="application/vnd.openxmlformats-officedocument.presentationml.tags+xml"/>
  <Override PartName="/ppt/notesSlides/notesSlide63.xml" ContentType="application/vnd.openxmlformats-officedocument.presentationml.notesSlide+xml"/>
  <Override PartName="/ppt/tags/tag123.xml" ContentType="application/vnd.openxmlformats-officedocument.presentationml.tags+xml"/>
  <Override PartName="/ppt/notesSlides/notesSlide64.xml" ContentType="application/vnd.openxmlformats-officedocument.presentationml.notesSlide+xml"/>
  <Override PartName="/ppt/tags/tag124.xml" ContentType="application/vnd.openxmlformats-officedocument.presentationml.tags+xml"/>
  <Override PartName="/ppt/notesSlides/notesSlide65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66.xml" ContentType="application/vnd.openxmlformats-officedocument.presentationml.notesSlide+xml"/>
  <Override PartName="/ppt/tags/tag127.xml" ContentType="application/vnd.openxmlformats-officedocument.presentationml.tags+xml"/>
  <Override PartName="/ppt/notesSlides/notesSlide67.xml" ContentType="application/vnd.openxmlformats-officedocument.presentationml.notesSlide+xml"/>
  <Override PartName="/ppt/tags/tag128.xml" ContentType="application/vnd.openxmlformats-officedocument.presentationml.tags+xml"/>
  <Override PartName="/ppt/notesSlides/notesSlide68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69.xml" ContentType="application/vnd.openxmlformats-officedocument.presentationml.notesSlide+xml"/>
  <Override PartName="/ppt/tags/tag131.xml" ContentType="application/vnd.openxmlformats-officedocument.presentationml.tags+xml"/>
  <Override PartName="/ppt/notesSlides/notesSlide70.xml" ContentType="application/vnd.openxmlformats-officedocument.presentationml.notesSlide+xml"/>
  <Override PartName="/ppt/tags/tag132.xml" ContentType="application/vnd.openxmlformats-officedocument.presentationml.tags+xml"/>
  <Override PartName="/ppt/notesSlides/notesSlide71.xml" ContentType="application/vnd.openxmlformats-officedocument.presentationml.notesSlide+xml"/>
  <Override PartName="/ppt/tags/tag133.xml" ContentType="application/vnd.openxmlformats-officedocument.presentationml.tags+xml"/>
  <Override PartName="/ppt/notesSlides/notesSlide72.xml" ContentType="application/vnd.openxmlformats-officedocument.presentationml.notesSlide+xml"/>
  <Override PartName="/ppt/tags/tag134.xml" ContentType="application/vnd.openxmlformats-officedocument.presentationml.tags+xml"/>
  <Override PartName="/ppt/notesSlides/notesSlide73.xml" ContentType="application/vnd.openxmlformats-officedocument.presentationml.notesSlide+xml"/>
  <Override PartName="/ppt/tags/tag135.xml" ContentType="application/vnd.openxmlformats-officedocument.presentationml.tags+xml"/>
  <Override PartName="/ppt/notesSlides/notesSlide74.xml" ContentType="application/vnd.openxmlformats-officedocument.presentationml.notesSlide+xml"/>
  <Override PartName="/ppt/tags/tag136.xml" ContentType="application/vnd.openxmlformats-officedocument.presentationml.tags+xml"/>
  <Override PartName="/ppt/notesSlides/notesSlide75.xml" ContentType="application/vnd.openxmlformats-officedocument.presentationml.notesSlide+xml"/>
  <Override PartName="/ppt/tags/tag137.xml" ContentType="application/vnd.openxmlformats-officedocument.presentationml.tags+xml"/>
  <Override PartName="/ppt/notesSlides/notesSlide76.xml" ContentType="application/vnd.openxmlformats-officedocument.presentationml.notesSlide+xml"/>
  <Override PartName="/ppt/tags/tag138.xml" ContentType="application/vnd.openxmlformats-officedocument.presentationml.tags+xml"/>
  <Override PartName="/ppt/notesSlides/notesSlide77.xml" ContentType="application/vnd.openxmlformats-officedocument.presentationml.notesSlide+xml"/>
  <Override PartName="/ppt/tags/tag139.xml" ContentType="application/vnd.openxmlformats-officedocument.presentationml.tags+xml"/>
  <Override PartName="/ppt/notesSlides/notesSlide78.xml" ContentType="application/vnd.openxmlformats-officedocument.presentationml.notesSlide+xml"/>
  <Override PartName="/ppt/tags/tag140.xml" ContentType="application/vnd.openxmlformats-officedocument.presentationml.tags+xml"/>
  <Override PartName="/ppt/notesSlides/notesSlide79.xml" ContentType="application/vnd.openxmlformats-officedocument.presentationml.notesSlide+xml"/>
  <Override PartName="/ppt/tags/tag141.xml" ContentType="application/vnd.openxmlformats-officedocument.presentationml.tags+xml"/>
  <Override PartName="/ppt/notesSlides/notesSlide80.xml" ContentType="application/vnd.openxmlformats-officedocument.presentationml.notesSlide+xml"/>
  <Override PartName="/ppt/tags/tag142.xml" ContentType="application/vnd.openxmlformats-officedocument.presentationml.tags+xml"/>
  <Override PartName="/ppt/notesSlides/notesSlide81.xml" ContentType="application/vnd.openxmlformats-officedocument.presentationml.notesSlide+xml"/>
  <Override PartName="/ppt/tags/tag143.xml" ContentType="application/vnd.openxmlformats-officedocument.presentationml.tags+xml"/>
  <Override PartName="/ppt/notesSlides/notesSlide82.xml" ContentType="application/vnd.openxmlformats-officedocument.presentationml.notesSlide+xml"/>
  <Override PartName="/ppt/tags/tag144.xml" ContentType="application/vnd.openxmlformats-officedocument.presentationml.tags+xml"/>
  <Override PartName="/ppt/notesSlides/notesSlide83.xml" ContentType="application/vnd.openxmlformats-officedocument.presentationml.notesSlide+xml"/>
  <Override PartName="/ppt/tags/tag145.xml" ContentType="application/vnd.openxmlformats-officedocument.presentationml.tags+xml"/>
  <Override PartName="/ppt/notesSlides/notesSlide84.xml" ContentType="application/vnd.openxmlformats-officedocument.presentationml.notesSlide+xml"/>
  <Override PartName="/ppt/tags/tag146.xml" ContentType="application/vnd.openxmlformats-officedocument.presentationml.tags+xml"/>
  <Override PartName="/ppt/notesSlides/notesSlide85.xml" ContentType="application/vnd.openxmlformats-officedocument.presentationml.notesSlide+xml"/>
  <Override PartName="/ppt/tags/tag147.xml" ContentType="application/vnd.openxmlformats-officedocument.presentationml.tags+xml"/>
  <Override PartName="/ppt/notesSlides/notesSlide86.xml" ContentType="application/vnd.openxmlformats-officedocument.presentationml.notesSlide+xml"/>
  <Override PartName="/ppt/tags/tag148.xml" ContentType="application/vnd.openxmlformats-officedocument.presentationml.tags+xml"/>
  <Override PartName="/ppt/notesSlides/notesSlide87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88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2" r:id="rId1"/>
    <p:sldMasterId id="2147483666" r:id="rId2"/>
    <p:sldMasterId id="2147483688" r:id="rId3"/>
    <p:sldMasterId id="2147483692" r:id="rId4"/>
    <p:sldMasterId id="2147483696" r:id="rId5"/>
    <p:sldMasterId id="2147483701" r:id="rId6"/>
    <p:sldMasterId id="2147483711" r:id="rId7"/>
    <p:sldMasterId id="2147483714" r:id="rId8"/>
    <p:sldMasterId id="2147483717" r:id="rId9"/>
    <p:sldMasterId id="2147483722" r:id="rId10"/>
    <p:sldMasterId id="2147483731" r:id="rId11"/>
    <p:sldMasterId id="2147483737" r:id="rId12"/>
    <p:sldMasterId id="2147483741" r:id="rId13"/>
    <p:sldMasterId id="2147483746" r:id="rId14"/>
    <p:sldMasterId id="2147483753" r:id="rId15"/>
  </p:sldMasterIdLst>
  <p:notesMasterIdLst>
    <p:notesMasterId r:id="rId135"/>
  </p:notesMasterIdLst>
  <p:sldIdLst>
    <p:sldId id="286" r:id="rId16"/>
    <p:sldId id="373" r:id="rId17"/>
    <p:sldId id="372" r:id="rId18"/>
    <p:sldId id="375" r:id="rId19"/>
    <p:sldId id="374" r:id="rId20"/>
    <p:sldId id="378" r:id="rId21"/>
    <p:sldId id="379" r:id="rId22"/>
    <p:sldId id="380" r:id="rId23"/>
    <p:sldId id="381" r:id="rId24"/>
    <p:sldId id="382" r:id="rId25"/>
    <p:sldId id="287" r:id="rId26"/>
    <p:sldId id="288" r:id="rId27"/>
    <p:sldId id="289" r:id="rId28"/>
    <p:sldId id="295" r:id="rId29"/>
    <p:sldId id="290" r:id="rId30"/>
    <p:sldId id="296" r:id="rId31"/>
    <p:sldId id="273" r:id="rId32"/>
    <p:sldId id="377" r:id="rId33"/>
    <p:sldId id="274" r:id="rId34"/>
    <p:sldId id="275" r:id="rId35"/>
    <p:sldId id="297" r:id="rId36"/>
    <p:sldId id="298" r:id="rId37"/>
    <p:sldId id="276" r:id="rId38"/>
    <p:sldId id="277" r:id="rId39"/>
    <p:sldId id="278" r:id="rId40"/>
    <p:sldId id="299" r:id="rId41"/>
    <p:sldId id="279" r:id="rId42"/>
    <p:sldId id="280" r:id="rId43"/>
    <p:sldId id="300" r:id="rId44"/>
    <p:sldId id="281" r:id="rId45"/>
    <p:sldId id="282" r:id="rId46"/>
    <p:sldId id="301" r:id="rId47"/>
    <p:sldId id="302" r:id="rId48"/>
    <p:sldId id="283" r:id="rId49"/>
    <p:sldId id="284" r:id="rId50"/>
    <p:sldId id="303" r:id="rId51"/>
    <p:sldId id="285" r:id="rId52"/>
    <p:sldId id="312" r:id="rId53"/>
    <p:sldId id="259" r:id="rId54"/>
    <p:sldId id="305" r:id="rId55"/>
    <p:sldId id="308" r:id="rId56"/>
    <p:sldId id="257" r:id="rId57"/>
    <p:sldId id="260" r:id="rId58"/>
    <p:sldId id="261" r:id="rId59"/>
    <p:sldId id="262" r:id="rId60"/>
    <p:sldId id="307" r:id="rId61"/>
    <p:sldId id="263" r:id="rId62"/>
    <p:sldId id="264" r:id="rId63"/>
    <p:sldId id="309" r:id="rId64"/>
    <p:sldId id="265" r:id="rId65"/>
    <p:sldId id="266" r:id="rId66"/>
    <p:sldId id="267" r:id="rId67"/>
    <p:sldId id="268" r:id="rId68"/>
    <p:sldId id="310" r:id="rId69"/>
    <p:sldId id="269" r:id="rId70"/>
    <p:sldId id="270" r:id="rId71"/>
    <p:sldId id="271" r:id="rId72"/>
    <p:sldId id="311" r:id="rId73"/>
    <p:sldId id="272" r:id="rId74"/>
    <p:sldId id="306" r:id="rId75"/>
    <p:sldId id="304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  <p:sldId id="337" r:id="rId101"/>
    <p:sldId id="338" r:id="rId102"/>
    <p:sldId id="339" r:id="rId103"/>
    <p:sldId id="340" r:id="rId104"/>
    <p:sldId id="341" r:id="rId105"/>
    <p:sldId id="342" r:id="rId106"/>
    <p:sldId id="343" r:id="rId107"/>
    <p:sldId id="344" r:id="rId108"/>
    <p:sldId id="345" r:id="rId109"/>
    <p:sldId id="346" r:id="rId110"/>
    <p:sldId id="347" r:id="rId111"/>
    <p:sldId id="348" r:id="rId112"/>
    <p:sldId id="349" r:id="rId113"/>
    <p:sldId id="350" r:id="rId114"/>
    <p:sldId id="351" r:id="rId115"/>
    <p:sldId id="352" r:id="rId116"/>
    <p:sldId id="353" r:id="rId117"/>
    <p:sldId id="354" r:id="rId118"/>
    <p:sldId id="355" r:id="rId119"/>
    <p:sldId id="356" r:id="rId120"/>
    <p:sldId id="357" r:id="rId121"/>
    <p:sldId id="358" r:id="rId122"/>
    <p:sldId id="359" r:id="rId123"/>
    <p:sldId id="360" r:id="rId124"/>
    <p:sldId id="361" r:id="rId125"/>
    <p:sldId id="362" r:id="rId126"/>
    <p:sldId id="363" r:id="rId127"/>
    <p:sldId id="364" r:id="rId128"/>
    <p:sldId id="365" r:id="rId129"/>
    <p:sldId id="366" r:id="rId130"/>
    <p:sldId id="367" r:id="rId131"/>
    <p:sldId id="368" r:id="rId132"/>
    <p:sldId id="369" r:id="rId133"/>
    <p:sldId id="370" r:id="rId134"/>
  </p:sldIdLst>
  <p:sldSz cx="9144000" cy="5715000" type="screen16x10"/>
  <p:notesSz cx="6858000" cy="9144000"/>
  <p:custDataLst>
    <p:tags r:id="rId1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a Analytics Program" id="{F7F48F95-699D-49D6-B3EF-9F37FD3BA720}">
          <p14:sldIdLst>
            <p14:sldId id="286"/>
            <p14:sldId id="373"/>
            <p14:sldId id="372"/>
            <p14:sldId id="375"/>
            <p14:sldId id="374"/>
            <p14:sldId id="378"/>
            <p14:sldId id="379"/>
            <p14:sldId id="380"/>
            <p14:sldId id="381"/>
            <p14:sldId id="382"/>
            <p14:sldId id="287"/>
            <p14:sldId id="288"/>
            <p14:sldId id="289"/>
            <p14:sldId id="295"/>
            <p14:sldId id="290"/>
            <p14:sldId id="296"/>
          </p14:sldIdLst>
        </p14:section>
        <p14:section name="Data Analysis Process" id="{819C51B2-C345-44F5-9E26-76C13C9150BE}">
          <p14:sldIdLst>
            <p14:sldId id="273"/>
            <p14:sldId id="377"/>
            <p14:sldId id="274"/>
            <p14:sldId id="275"/>
            <p14:sldId id="297"/>
            <p14:sldId id="298"/>
            <p14:sldId id="276"/>
            <p14:sldId id="277"/>
            <p14:sldId id="278"/>
            <p14:sldId id="299"/>
            <p14:sldId id="279"/>
            <p14:sldId id="280"/>
            <p14:sldId id="300"/>
            <p14:sldId id="281"/>
            <p14:sldId id="282"/>
            <p14:sldId id="301"/>
            <p14:sldId id="302"/>
            <p14:sldId id="283"/>
            <p14:sldId id="284"/>
            <p14:sldId id="303"/>
            <p14:sldId id="285"/>
          </p14:sldIdLst>
        </p14:section>
        <p14:section name="Data Analysis Skills" id="{FF70EECB-CADB-440C-BED5-10F438ED0733}">
          <p14:sldIdLst>
            <p14:sldId id="312"/>
            <p14:sldId id="259"/>
            <p14:sldId id="305"/>
            <p14:sldId id="308"/>
            <p14:sldId id="257"/>
            <p14:sldId id="260"/>
            <p14:sldId id="261"/>
            <p14:sldId id="262"/>
            <p14:sldId id="307"/>
            <p14:sldId id="263"/>
            <p14:sldId id="264"/>
            <p14:sldId id="309"/>
            <p14:sldId id="265"/>
            <p14:sldId id="266"/>
            <p14:sldId id="267"/>
            <p14:sldId id="268"/>
            <p14:sldId id="310"/>
            <p14:sldId id="269"/>
            <p14:sldId id="270"/>
            <p14:sldId id="271"/>
            <p14:sldId id="311"/>
            <p14:sldId id="272"/>
            <p14:sldId id="306"/>
            <p14:sldId id="304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58" userDrawn="1">
          <p15:clr>
            <a:srgbClr val="A4A3A4"/>
          </p15:clr>
        </p15:guide>
        <p15:guide id="2" pos="34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805" autoAdjust="0"/>
  </p:normalViewPr>
  <p:slideViewPr>
    <p:cSldViewPr snapToGrid="0" snapToObjects="1" showGuides="1">
      <p:cViewPr varScale="1">
        <p:scale>
          <a:sx n="94" d="100"/>
          <a:sy n="94" d="100"/>
        </p:scale>
        <p:origin x="2112" y="86"/>
      </p:cViewPr>
      <p:guideLst>
        <p:guide orient="horz" pos="1758"/>
        <p:guide pos="3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9" d="100"/>
        <a:sy n="79" d="100"/>
      </p:scale>
      <p:origin x="0" y="-5073"/>
    </p:cViewPr>
  </p:sorterViewPr>
  <p:notesViewPr>
    <p:cSldViewPr snapToGrid="0" snapToObjects="1">
      <p:cViewPr varScale="1">
        <p:scale>
          <a:sx n="61" d="100"/>
          <a:sy n="61" d="100"/>
        </p:scale>
        <p:origin x="2991" y="3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2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63" Type="http://schemas.openxmlformats.org/officeDocument/2006/relationships/slide" Target="slides/slide48.xml"/><Relationship Id="rId84" Type="http://schemas.openxmlformats.org/officeDocument/2006/relationships/slide" Target="slides/slide69.xml"/><Relationship Id="rId138" Type="http://schemas.openxmlformats.org/officeDocument/2006/relationships/viewProps" Target="viewProps.xml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123" Type="http://schemas.openxmlformats.org/officeDocument/2006/relationships/slide" Target="slides/slide108.xml"/><Relationship Id="rId128" Type="http://schemas.openxmlformats.org/officeDocument/2006/relationships/slide" Target="slides/slide11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slide" Target="slides/slide98.xml"/><Relationship Id="rId118" Type="http://schemas.openxmlformats.org/officeDocument/2006/relationships/slide" Target="slides/slide103.xml"/><Relationship Id="rId134" Type="http://schemas.openxmlformats.org/officeDocument/2006/relationships/slide" Target="slides/slide119.xml"/><Relationship Id="rId139" Type="http://schemas.openxmlformats.org/officeDocument/2006/relationships/theme" Target="theme/theme1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124" Type="http://schemas.openxmlformats.org/officeDocument/2006/relationships/slide" Target="slides/slide109.xml"/><Relationship Id="rId129" Type="http://schemas.openxmlformats.org/officeDocument/2006/relationships/slide" Target="slides/slide114.xml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49" Type="http://schemas.openxmlformats.org/officeDocument/2006/relationships/slide" Target="slides/slide34.xml"/><Relationship Id="rId114" Type="http://schemas.openxmlformats.org/officeDocument/2006/relationships/slide" Target="slides/slide99.xml"/><Relationship Id="rId119" Type="http://schemas.openxmlformats.org/officeDocument/2006/relationships/slide" Target="slides/slide104.xml"/><Relationship Id="rId44" Type="http://schemas.openxmlformats.org/officeDocument/2006/relationships/slide" Target="slides/slide29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130" Type="http://schemas.openxmlformats.org/officeDocument/2006/relationships/slide" Target="slides/slide115.xml"/><Relationship Id="rId135" Type="http://schemas.openxmlformats.org/officeDocument/2006/relationships/notesMaster" Target="notesMasters/notesMaster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120" Type="http://schemas.openxmlformats.org/officeDocument/2006/relationships/slide" Target="slides/slide105.xml"/><Relationship Id="rId125" Type="http://schemas.openxmlformats.org/officeDocument/2006/relationships/slide" Target="slides/slide11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slide" Target="slides/slide95.xml"/><Relationship Id="rId115" Type="http://schemas.openxmlformats.org/officeDocument/2006/relationships/slide" Target="slides/slide100.xml"/><Relationship Id="rId131" Type="http://schemas.openxmlformats.org/officeDocument/2006/relationships/slide" Target="slides/slide116.xml"/><Relationship Id="rId136" Type="http://schemas.openxmlformats.org/officeDocument/2006/relationships/tags" Target="tags/tag1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126" Type="http://schemas.openxmlformats.org/officeDocument/2006/relationships/slide" Target="slides/slide11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121" Type="http://schemas.openxmlformats.org/officeDocument/2006/relationships/slide" Target="slides/slide10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116" Type="http://schemas.openxmlformats.org/officeDocument/2006/relationships/slide" Target="slides/slide101.xml"/><Relationship Id="rId137" Type="http://schemas.openxmlformats.org/officeDocument/2006/relationships/presProps" Target="presProp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slide" Target="slides/slide96.xml"/><Relationship Id="rId132" Type="http://schemas.openxmlformats.org/officeDocument/2006/relationships/slide" Target="slides/slide11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1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27" Type="http://schemas.openxmlformats.org/officeDocument/2006/relationships/slide" Target="slides/slide11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52" Type="http://schemas.openxmlformats.org/officeDocument/2006/relationships/slide" Target="slides/slide37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122" Type="http://schemas.openxmlformats.org/officeDocument/2006/relationships/slide" Target="slides/slide10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1.xml"/><Relationship Id="rId47" Type="http://schemas.openxmlformats.org/officeDocument/2006/relationships/slide" Target="slides/slide32.xml"/><Relationship Id="rId68" Type="http://schemas.openxmlformats.org/officeDocument/2006/relationships/slide" Target="slides/slide53.xml"/><Relationship Id="rId89" Type="http://schemas.openxmlformats.org/officeDocument/2006/relationships/slide" Target="slides/slide74.xml"/><Relationship Id="rId112" Type="http://schemas.openxmlformats.org/officeDocument/2006/relationships/slide" Target="slides/slide97.xml"/><Relationship Id="rId133" Type="http://schemas.openxmlformats.org/officeDocument/2006/relationships/slide" Target="slides/slide1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60E456-3380-4D66-8D2D-4D39E87C04C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9165E-AFDB-4AFF-88C3-E84893A5F50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b="1" i="1" dirty="0"/>
            <a:t>#1 Ask Questions</a:t>
          </a:r>
        </a:p>
      </dgm:t>
    </dgm:pt>
    <dgm:pt modelId="{C9F5217A-62EE-4202-B90C-E195E08B3F86}" type="parTrans" cxnId="{D42B9DDD-4DF6-49C2-BBC9-B7B22A94DC50}">
      <dgm:prSet/>
      <dgm:spPr/>
      <dgm:t>
        <a:bodyPr/>
        <a:lstStyle/>
        <a:p>
          <a:endParaRPr lang="en-US" sz="2400"/>
        </a:p>
      </dgm:t>
    </dgm:pt>
    <dgm:pt modelId="{47816BA1-4AC1-49D8-8F6A-E9714ADA7CE4}" type="sibTrans" cxnId="{D42B9DDD-4DF6-49C2-BBC9-B7B22A94DC50}">
      <dgm:prSet/>
      <dgm:spPr/>
      <dgm:t>
        <a:bodyPr/>
        <a:lstStyle/>
        <a:p>
          <a:endParaRPr lang="en-US" sz="2400"/>
        </a:p>
      </dgm:t>
    </dgm:pt>
    <dgm:pt modelId="{3D868F04-AD1F-4942-8C6D-9B99818B9050}">
      <dgm:prSet custT="1"/>
      <dgm:spPr/>
      <dgm:t>
        <a:bodyPr/>
        <a:lstStyle/>
        <a:p>
          <a:r>
            <a:rPr lang="en-US" sz="2400" dirty="0"/>
            <a:t>Wrangle Data </a:t>
          </a:r>
        </a:p>
      </dgm:t>
    </dgm:pt>
    <dgm:pt modelId="{80E97E78-EFF8-4DCC-9A4C-8F9B2E7F4466}" type="parTrans" cxnId="{98336788-4400-491B-A431-94930D4225BD}">
      <dgm:prSet/>
      <dgm:spPr/>
      <dgm:t>
        <a:bodyPr/>
        <a:lstStyle/>
        <a:p>
          <a:endParaRPr lang="en-US" sz="2400"/>
        </a:p>
      </dgm:t>
    </dgm:pt>
    <dgm:pt modelId="{7EC3A12F-0095-4242-945F-28C96EF79C5B}" type="sibTrans" cxnId="{98336788-4400-491B-A431-94930D4225BD}">
      <dgm:prSet/>
      <dgm:spPr/>
      <dgm:t>
        <a:bodyPr/>
        <a:lstStyle/>
        <a:p>
          <a:endParaRPr lang="en-US" sz="2400"/>
        </a:p>
      </dgm:t>
    </dgm:pt>
    <dgm:pt modelId="{3A6DE230-42AC-4046-95C3-54F2B0BF02CC}">
      <dgm:prSet custT="1"/>
      <dgm:spPr/>
      <dgm:t>
        <a:bodyPr/>
        <a:lstStyle/>
        <a:p>
          <a:r>
            <a:rPr lang="en-US" sz="2400"/>
            <a:t>Explore Data</a:t>
          </a:r>
          <a:endParaRPr lang="en-US" sz="2400" dirty="0"/>
        </a:p>
      </dgm:t>
    </dgm:pt>
    <dgm:pt modelId="{F329874C-22E2-4117-AD93-180C7B4CB0E1}" type="parTrans" cxnId="{509E1072-D5B4-48CF-97C9-CB19752DCBC2}">
      <dgm:prSet/>
      <dgm:spPr/>
      <dgm:t>
        <a:bodyPr/>
        <a:lstStyle/>
        <a:p>
          <a:endParaRPr lang="en-US" sz="2400"/>
        </a:p>
      </dgm:t>
    </dgm:pt>
    <dgm:pt modelId="{2B2E1813-F4A7-4DEE-8B6A-4AD95F14B1CF}" type="sibTrans" cxnId="{509E1072-D5B4-48CF-97C9-CB19752DCBC2}">
      <dgm:prSet/>
      <dgm:spPr/>
      <dgm:t>
        <a:bodyPr/>
        <a:lstStyle/>
        <a:p>
          <a:endParaRPr lang="en-US" sz="2400"/>
        </a:p>
      </dgm:t>
    </dgm:pt>
    <dgm:pt modelId="{E0F09EFE-F942-4E3C-A739-9F4A29D8DAC2}">
      <dgm:prSet custT="1"/>
      <dgm:spPr/>
      <dgm:t>
        <a:bodyPr/>
        <a:lstStyle/>
        <a:p>
          <a:r>
            <a:rPr lang="en-US" sz="2400" dirty="0"/>
            <a:t>Draw Conclusion</a:t>
          </a:r>
        </a:p>
      </dgm:t>
    </dgm:pt>
    <dgm:pt modelId="{F4B43015-26FF-4FCF-B1F2-C73E839EBF75}" type="parTrans" cxnId="{662885E2-E590-4891-B0C9-1510FC63959F}">
      <dgm:prSet/>
      <dgm:spPr/>
      <dgm:t>
        <a:bodyPr/>
        <a:lstStyle/>
        <a:p>
          <a:endParaRPr lang="en-US" sz="2400"/>
        </a:p>
      </dgm:t>
    </dgm:pt>
    <dgm:pt modelId="{7DA3502E-932C-4080-A3F4-67F449A5B586}" type="sibTrans" cxnId="{662885E2-E590-4891-B0C9-1510FC63959F}">
      <dgm:prSet/>
      <dgm:spPr/>
      <dgm:t>
        <a:bodyPr/>
        <a:lstStyle/>
        <a:p>
          <a:endParaRPr lang="en-US" sz="2400"/>
        </a:p>
      </dgm:t>
    </dgm:pt>
    <dgm:pt modelId="{D350B284-8CE9-4617-A1B7-C2E0FFDC7B3A}">
      <dgm:prSet custT="1"/>
      <dgm:spPr/>
      <dgm:t>
        <a:bodyPr/>
        <a:lstStyle/>
        <a:p>
          <a:r>
            <a:rPr lang="en-US" sz="2400" dirty="0"/>
            <a:t>Communicate Findings</a:t>
          </a:r>
        </a:p>
      </dgm:t>
    </dgm:pt>
    <dgm:pt modelId="{64BE493D-B750-45BD-A60C-A5ED18E84691}" type="parTrans" cxnId="{BA014A87-5AF4-4BC1-9192-D48E98C12B25}">
      <dgm:prSet/>
      <dgm:spPr/>
      <dgm:t>
        <a:bodyPr/>
        <a:lstStyle/>
        <a:p>
          <a:endParaRPr lang="en-US" sz="2400"/>
        </a:p>
      </dgm:t>
    </dgm:pt>
    <dgm:pt modelId="{AA116882-9690-4129-931B-C038E7D7721F}" type="sibTrans" cxnId="{BA014A87-5AF4-4BC1-9192-D48E98C12B25}">
      <dgm:prSet/>
      <dgm:spPr/>
      <dgm:t>
        <a:bodyPr/>
        <a:lstStyle/>
        <a:p>
          <a:endParaRPr lang="en-US" sz="2400"/>
        </a:p>
      </dgm:t>
    </dgm:pt>
    <dgm:pt modelId="{B9D8A3B5-1E27-409B-938A-0FBDBC815B7B}" type="pres">
      <dgm:prSet presAssocID="{B860E456-3380-4D66-8D2D-4D39E87C04C7}" presName="cycle" presStyleCnt="0">
        <dgm:presLayoutVars>
          <dgm:dir/>
          <dgm:resizeHandles val="exact"/>
        </dgm:presLayoutVars>
      </dgm:prSet>
      <dgm:spPr/>
    </dgm:pt>
    <dgm:pt modelId="{7EBE4C42-2F04-48CD-B8E2-B0E969E79EF7}" type="pres">
      <dgm:prSet presAssocID="{3D99165E-AFDB-4AFF-88C3-E84893A5F50B}" presName="dummy" presStyleCnt="0"/>
      <dgm:spPr/>
    </dgm:pt>
    <dgm:pt modelId="{7AED5D6B-0A94-4AC7-BD90-EBF31B1CF011}" type="pres">
      <dgm:prSet presAssocID="{3D99165E-AFDB-4AFF-88C3-E84893A5F50B}" presName="node" presStyleLbl="revTx" presStyleIdx="0" presStyleCnt="5" custScaleX="154580">
        <dgm:presLayoutVars>
          <dgm:bulletEnabled val="1"/>
        </dgm:presLayoutVars>
      </dgm:prSet>
      <dgm:spPr/>
    </dgm:pt>
    <dgm:pt modelId="{E8D11A6B-70ED-4BBC-99C2-BEBC5AAF8BB5}" type="pres">
      <dgm:prSet presAssocID="{47816BA1-4AC1-49D8-8F6A-E9714ADA7CE4}" presName="sibTrans" presStyleLbl="node1" presStyleIdx="0" presStyleCnt="5"/>
      <dgm:spPr/>
    </dgm:pt>
    <dgm:pt modelId="{D36EE6EF-D68C-4513-B2B6-7C6CB415745F}" type="pres">
      <dgm:prSet presAssocID="{3D868F04-AD1F-4942-8C6D-9B99818B9050}" presName="dummy" presStyleCnt="0"/>
      <dgm:spPr/>
    </dgm:pt>
    <dgm:pt modelId="{52AAC5F2-0E92-46CF-B80A-95E18C98C4C4}" type="pres">
      <dgm:prSet presAssocID="{3D868F04-AD1F-4942-8C6D-9B99818B9050}" presName="node" presStyleLbl="revTx" presStyleIdx="1" presStyleCnt="5" custScaleX="128249">
        <dgm:presLayoutVars>
          <dgm:bulletEnabled val="1"/>
        </dgm:presLayoutVars>
      </dgm:prSet>
      <dgm:spPr/>
    </dgm:pt>
    <dgm:pt modelId="{A41D2CAE-0C0B-42F7-9CD7-92D40EFFFECD}" type="pres">
      <dgm:prSet presAssocID="{7EC3A12F-0095-4242-945F-28C96EF79C5B}" presName="sibTrans" presStyleLbl="node1" presStyleIdx="1" presStyleCnt="5"/>
      <dgm:spPr/>
    </dgm:pt>
    <dgm:pt modelId="{1127A6A9-7FA5-4555-9317-0ED151133DF0}" type="pres">
      <dgm:prSet presAssocID="{3A6DE230-42AC-4046-95C3-54F2B0BF02CC}" presName="dummy" presStyleCnt="0"/>
      <dgm:spPr/>
    </dgm:pt>
    <dgm:pt modelId="{858255EC-B1E0-4F1A-BBB2-576DD86F31EE}" type="pres">
      <dgm:prSet presAssocID="{3A6DE230-42AC-4046-95C3-54F2B0BF02CC}" presName="node" presStyleLbl="revTx" presStyleIdx="2" presStyleCnt="5">
        <dgm:presLayoutVars>
          <dgm:bulletEnabled val="1"/>
        </dgm:presLayoutVars>
      </dgm:prSet>
      <dgm:spPr/>
    </dgm:pt>
    <dgm:pt modelId="{29521102-0251-4536-8899-548B77BD82EC}" type="pres">
      <dgm:prSet presAssocID="{2B2E1813-F4A7-4DEE-8B6A-4AD95F14B1CF}" presName="sibTrans" presStyleLbl="node1" presStyleIdx="2" presStyleCnt="5"/>
      <dgm:spPr/>
    </dgm:pt>
    <dgm:pt modelId="{98C45DF8-BD66-4452-A07C-B5B2EF9C64F8}" type="pres">
      <dgm:prSet presAssocID="{E0F09EFE-F942-4E3C-A739-9F4A29D8DAC2}" presName="dummy" presStyleCnt="0"/>
      <dgm:spPr/>
    </dgm:pt>
    <dgm:pt modelId="{9C960A5C-E191-49C4-B047-815B8BBEE984}" type="pres">
      <dgm:prSet presAssocID="{E0F09EFE-F942-4E3C-A739-9F4A29D8DAC2}" presName="node" presStyleLbl="revTx" presStyleIdx="3" presStyleCnt="5">
        <dgm:presLayoutVars>
          <dgm:bulletEnabled val="1"/>
        </dgm:presLayoutVars>
      </dgm:prSet>
      <dgm:spPr/>
    </dgm:pt>
    <dgm:pt modelId="{D3D00357-0F30-49E8-86BB-3F93793BF055}" type="pres">
      <dgm:prSet presAssocID="{7DA3502E-932C-4080-A3F4-67F449A5B586}" presName="sibTrans" presStyleLbl="node1" presStyleIdx="3" presStyleCnt="5"/>
      <dgm:spPr/>
    </dgm:pt>
    <dgm:pt modelId="{524DE3DA-ED08-4F81-94B4-81E396FC9DE7}" type="pres">
      <dgm:prSet presAssocID="{D350B284-8CE9-4617-A1B7-C2E0FFDC7B3A}" presName="dummy" presStyleCnt="0"/>
      <dgm:spPr/>
    </dgm:pt>
    <dgm:pt modelId="{970850E7-FD3D-4ED4-9D83-00A3EDE3EA35}" type="pres">
      <dgm:prSet presAssocID="{D350B284-8CE9-4617-A1B7-C2E0FFDC7B3A}" presName="node" presStyleLbl="revTx" presStyleIdx="4" presStyleCnt="5" custScaleX="124505" custRadScaleRad="95692" custRadScaleInc="-47257">
        <dgm:presLayoutVars>
          <dgm:bulletEnabled val="1"/>
        </dgm:presLayoutVars>
      </dgm:prSet>
      <dgm:spPr/>
    </dgm:pt>
    <dgm:pt modelId="{281F1362-00E2-437A-BDE1-1F69EE87CC68}" type="pres">
      <dgm:prSet presAssocID="{AA116882-9690-4129-931B-C038E7D7721F}" presName="sibTrans" presStyleLbl="node1" presStyleIdx="4" presStyleCnt="5"/>
      <dgm:spPr/>
    </dgm:pt>
  </dgm:ptLst>
  <dgm:cxnLst>
    <dgm:cxn modelId="{B8D6A718-FB69-46E1-A04B-82864A37C11E}" type="presOf" srcId="{B860E456-3380-4D66-8D2D-4D39E87C04C7}" destId="{B9D8A3B5-1E27-409B-938A-0FBDBC815B7B}" srcOrd="0" destOrd="0" presId="urn:microsoft.com/office/officeart/2005/8/layout/cycle1"/>
    <dgm:cxn modelId="{F32F882E-ED57-45E1-AC91-28953BAE1044}" type="presOf" srcId="{AA116882-9690-4129-931B-C038E7D7721F}" destId="{281F1362-00E2-437A-BDE1-1F69EE87CC68}" srcOrd="0" destOrd="0" presId="urn:microsoft.com/office/officeart/2005/8/layout/cycle1"/>
    <dgm:cxn modelId="{5FE0C85C-1CF4-415A-B976-DD8A611CAA30}" type="presOf" srcId="{3A6DE230-42AC-4046-95C3-54F2B0BF02CC}" destId="{858255EC-B1E0-4F1A-BBB2-576DD86F31EE}" srcOrd="0" destOrd="0" presId="urn:microsoft.com/office/officeart/2005/8/layout/cycle1"/>
    <dgm:cxn modelId="{93A1026C-2BEB-4C87-8201-D3D44E6E8879}" type="presOf" srcId="{E0F09EFE-F942-4E3C-A739-9F4A29D8DAC2}" destId="{9C960A5C-E191-49C4-B047-815B8BBEE984}" srcOrd="0" destOrd="0" presId="urn:microsoft.com/office/officeart/2005/8/layout/cycle1"/>
    <dgm:cxn modelId="{A022536D-C1C9-436F-84E7-5B09977AEDD2}" type="presOf" srcId="{47816BA1-4AC1-49D8-8F6A-E9714ADA7CE4}" destId="{E8D11A6B-70ED-4BBC-99C2-BEBC5AAF8BB5}" srcOrd="0" destOrd="0" presId="urn:microsoft.com/office/officeart/2005/8/layout/cycle1"/>
    <dgm:cxn modelId="{503B1250-8274-4922-8443-3529A74C59AF}" type="presOf" srcId="{7DA3502E-932C-4080-A3F4-67F449A5B586}" destId="{D3D00357-0F30-49E8-86BB-3F93793BF055}" srcOrd="0" destOrd="0" presId="urn:microsoft.com/office/officeart/2005/8/layout/cycle1"/>
    <dgm:cxn modelId="{509E1072-D5B4-48CF-97C9-CB19752DCBC2}" srcId="{B860E456-3380-4D66-8D2D-4D39E87C04C7}" destId="{3A6DE230-42AC-4046-95C3-54F2B0BF02CC}" srcOrd="2" destOrd="0" parTransId="{F329874C-22E2-4117-AD93-180C7B4CB0E1}" sibTransId="{2B2E1813-F4A7-4DEE-8B6A-4AD95F14B1CF}"/>
    <dgm:cxn modelId="{BA014A87-5AF4-4BC1-9192-D48E98C12B25}" srcId="{B860E456-3380-4D66-8D2D-4D39E87C04C7}" destId="{D350B284-8CE9-4617-A1B7-C2E0FFDC7B3A}" srcOrd="4" destOrd="0" parTransId="{64BE493D-B750-45BD-A60C-A5ED18E84691}" sibTransId="{AA116882-9690-4129-931B-C038E7D7721F}"/>
    <dgm:cxn modelId="{98336788-4400-491B-A431-94930D4225BD}" srcId="{B860E456-3380-4D66-8D2D-4D39E87C04C7}" destId="{3D868F04-AD1F-4942-8C6D-9B99818B9050}" srcOrd="1" destOrd="0" parTransId="{80E97E78-EFF8-4DCC-9A4C-8F9B2E7F4466}" sibTransId="{7EC3A12F-0095-4242-945F-28C96EF79C5B}"/>
    <dgm:cxn modelId="{E953A297-D343-454F-9293-1AE9D8EFA3CE}" type="presOf" srcId="{3D868F04-AD1F-4942-8C6D-9B99818B9050}" destId="{52AAC5F2-0E92-46CF-B80A-95E18C98C4C4}" srcOrd="0" destOrd="0" presId="urn:microsoft.com/office/officeart/2005/8/layout/cycle1"/>
    <dgm:cxn modelId="{B77FEBA7-D12B-4888-82CF-CCF8DB562DC0}" type="presOf" srcId="{7EC3A12F-0095-4242-945F-28C96EF79C5B}" destId="{A41D2CAE-0C0B-42F7-9CD7-92D40EFFFECD}" srcOrd="0" destOrd="0" presId="urn:microsoft.com/office/officeart/2005/8/layout/cycle1"/>
    <dgm:cxn modelId="{FC510FD1-B1EA-404D-9800-863935FA7559}" type="presOf" srcId="{2B2E1813-F4A7-4DEE-8B6A-4AD95F14B1CF}" destId="{29521102-0251-4536-8899-548B77BD82EC}" srcOrd="0" destOrd="0" presId="urn:microsoft.com/office/officeart/2005/8/layout/cycle1"/>
    <dgm:cxn modelId="{D42B9DDD-4DF6-49C2-BBC9-B7B22A94DC50}" srcId="{B860E456-3380-4D66-8D2D-4D39E87C04C7}" destId="{3D99165E-AFDB-4AFF-88C3-E84893A5F50B}" srcOrd="0" destOrd="0" parTransId="{C9F5217A-62EE-4202-B90C-E195E08B3F86}" sibTransId="{47816BA1-4AC1-49D8-8F6A-E9714ADA7CE4}"/>
    <dgm:cxn modelId="{1614C9DD-0021-45C0-8323-99E435002928}" type="presOf" srcId="{D350B284-8CE9-4617-A1B7-C2E0FFDC7B3A}" destId="{970850E7-FD3D-4ED4-9D83-00A3EDE3EA35}" srcOrd="0" destOrd="0" presId="urn:microsoft.com/office/officeart/2005/8/layout/cycle1"/>
    <dgm:cxn modelId="{662885E2-E590-4891-B0C9-1510FC63959F}" srcId="{B860E456-3380-4D66-8D2D-4D39E87C04C7}" destId="{E0F09EFE-F942-4E3C-A739-9F4A29D8DAC2}" srcOrd="3" destOrd="0" parTransId="{F4B43015-26FF-4FCF-B1F2-C73E839EBF75}" sibTransId="{7DA3502E-932C-4080-A3F4-67F449A5B586}"/>
    <dgm:cxn modelId="{A8BD46E8-F4B1-4A35-A125-3BDD7975ED77}" type="presOf" srcId="{3D99165E-AFDB-4AFF-88C3-E84893A5F50B}" destId="{7AED5D6B-0A94-4AC7-BD90-EBF31B1CF011}" srcOrd="0" destOrd="0" presId="urn:microsoft.com/office/officeart/2005/8/layout/cycle1"/>
    <dgm:cxn modelId="{D22536AB-B4DF-4545-B383-FC06F23324E8}" type="presParOf" srcId="{B9D8A3B5-1E27-409B-938A-0FBDBC815B7B}" destId="{7EBE4C42-2F04-48CD-B8E2-B0E969E79EF7}" srcOrd="0" destOrd="0" presId="urn:microsoft.com/office/officeart/2005/8/layout/cycle1"/>
    <dgm:cxn modelId="{B70C82BD-DE2F-4818-8FFF-346F759D8618}" type="presParOf" srcId="{B9D8A3B5-1E27-409B-938A-0FBDBC815B7B}" destId="{7AED5D6B-0A94-4AC7-BD90-EBF31B1CF011}" srcOrd="1" destOrd="0" presId="urn:microsoft.com/office/officeart/2005/8/layout/cycle1"/>
    <dgm:cxn modelId="{CB1D3BED-D32E-478C-AB96-F11C1BE024D4}" type="presParOf" srcId="{B9D8A3B5-1E27-409B-938A-0FBDBC815B7B}" destId="{E8D11A6B-70ED-4BBC-99C2-BEBC5AAF8BB5}" srcOrd="2" destOrd="0" presId="urn:microsoft.com/office/officeart/2005/8/layout/cycle1"/>
    <dgm:cxn modelId="{BE275D6E-BB8F-4004-B6B0-3DC987C0BC76}" type="presParOf" srcId="{B9D8A3B5-1E27-409B-938A-0FBDBC815B7B}" destId="{D36EE6EF-D68C-4513-B2B6-7C6CB415745F}" srcOrd="3" destOrd="0" presId="urn:microsoft.com/office/officeart/2005/8/layout/cycle1"/>
    <dgm:cxn modelId="{796F5A13-36A3-4DE5-8539-217A077D68EB}" type="presParOf" srcId="{B9D8A3B5-1E27-409B-938A-0FBDBC815B7B}" destId="{52AAC5F2-0E92-46CF-B80A-95E18C98C4C4}" srcOrd="4" destOrd="0" presId="urn:microsoft.com/office/officeart/2005/8/layout/cycle1"/>
    <dgm:cxn modelId="{42BFF113-6343-42CE-AB89-C834399705A6}" type="presParOf" srcId="{B9D8A3B5-1E27-409B-938A-0FBDBC815B7B}" destId="{A41D2CAE-0C0B-42F7-9CD7-92D40EFFFECD}" srcOrd="5" destOrd="0" presId="urn:microsoft.com/office/officeart/2005/8/layout/cycle1"/>
    <dgm:cxn modelId="{1ED9CEF0-1474-43E3-86CC-5C88FE626788}" type="presParOf" srcId="{B9D8A3B5-1E27-409B-938A-0FBDBC815B7B}" destId="{1127A6A9-7FA5-4555-9317-0ED151133DF0}" srcOrd="6" destOrd="0" presId="urn:microsoft.com/office/officeart/2005/8/layout/cycle1"/>
    <dgm:cxn modelId="{4F15FB82-E7A8-4533-BEE5-ABF68B800D9C}" type="presParOf" srcId="{B9D8A3B5-1E27-409B-938A-0FBDBC815B7B}" destId="{858255EC-B1E0-4F1A-BBB2-576DD86F31EE}" srcOrd="7" destOrd="0" presId="urn:microsoft.com/office/officeart/2005/8/layout/cycle1"/>
    <dgm:cxn modelId="{7AF187CD-E83B-43D0-A132-CA50049B7393}" type="presParOf" srcId="{B9D8A3B5-1E27-409B-938A-0FBDBC815B7B}" destId="{29521102-0251-4536-8899-548B77BD82EC}" srcOrd="8" destOrd="0" presId="urn:microsoft.com/office/officeart/2005/8/layout/cycle1"/>
    <dgm:cxn modelId="{25E0E305-C660-4AD7-A07E-58C1288E0524}" type="presParOf" srcId="{B9D8A3B5-1E27-409B-938A-0FBDBC815B7B}" destId="{98C45DF8-BD66-4452-A07C-B5B2EF9C64F8}" srcOrd="9" destOrd="0" presId="urn:microsoft.com/office/officeart/2005/8/layout/cycle1"/>
    <dgm:cxn modelId="{7990B7BE-0444-4B42-861D-A146CDC7877A}" type="presParOf" srcId="{B9D8A3B5-1E27-409B-938A-0FBDBC815B7B}" destId="{9C960A5C-E191-49C4-B047-815B8BBEE984}" srcOrd="10" destOrd="0" presId="urn:microsoft.com/office/officeart/2005/8/layout/cycle1"/>
    <dgm:cxn modelId="{8D973F6C-30EA-4502-9FEA-F21EF8DDB6EA}" type="presParOf" srcId="{B9D8A3B5-1E27-409B-938A-0FBDBC815B7B}" destId="{D3D00357-0F30-49E8-86BB-3F93793BF055}" srcOrd="11" destOrd="0" presId="urn:microsoft.com/office/officeart/2005/8/layout/cycle1"/>
    <dgm:cxn modelId="{5BAECF9A-DA3A-40B4-AA35-9F2D37C9ACD5}" type="presParOf" srcId="{B9D8A3B5-1E27-409B-938A-0FBDBC815B7B}" destId="{524DE3DA-ED08-4F81-94B4-81E396FC9DE7}" srcOrd="12" destOrd="0" presId="urn:microsoft.com/office/officeart/2005/8/layout/cycle1"/>
    <dgm:cxn modelId="{D4E5528A-CBFC-4CAD-9B97-924A3D6EFC4D}" type="presParOf" srcId="{B9D8A3B5-1E27-409B-938A-0FBDBC815B7B}" destId="{970850E7-FD3D-4ED4-9D83-00A3EDE3EA35}" srcOrd="13" destOrd="0" presId="urn:microsoft.com/office/officeart/2005/8/layout/cycle1"/>
    <dgm:cxn modelId="{833885DA-540E-45CD-AD70-BE80DF248AA3}" type="presParOf" srcId="{B9D8A3B5-1E27-409B-938A-0FBDBC815B7B}" destId="{281F1362-00E2-437A-BDE1-1F69EE87CC68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D5D6B-0A94-4AC7-BD90-EBF31B1CF011}">
      <dsp:nvSpPr>
        <dsp:cNvPr id="0" name=""/>
        <dsp:cNvSpPr/>
      </dsp:nvSpPr>
      <dsp:spPr>
        <a:xfrm>
          <a:off x="3786921" y="32423"/>
          <a:ext cx="1657505" cy="1072263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#1 Ask Questions</a:t>
          </a:r>
        </a:p>
      </dsp:txBody>
      <dsp:txXfrm>
        <a:off x="3786921" y="32423"/>
        <a:ext cx="1657505" cy="1072263"/>
      </dsp:txXfrm>
    </dsp:sp>
    <dsp:sp modelId="{E8D11A6B-70ED-4BBC-99C2-BEBC5AAF8BB5}">
      <dsp:nvSpPr>
        <dsp:cNvPr id="0" name=""/>
        <dsp:cNvSpPr/>
      </dsp:nvSpPr>
      <dsp:spPr>
        <a:xfrm>
          <a:off x="1553831" y="999"/>
          <a:ext cx="4024455" cy="4024455"/>
        </a:xfrm>
        <a:prstGeom prst="circularArrow">
          <a:avLst>
            <a:gd name="adj1" fmla="val 5196"/>
            <a:gd name="adj2" fmla="val 335575"/>
            <a:gd name="adj3" fmla="val 21294618"/>
            <a:gd name="adj4" fmla="val 19765033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AC5F2-0E92-46CF-B80A-95E18C98C4C4}">
      <dsp:nvSpPr>
        <dsp:cNvPr id="0" name=""/>
        <dsp:cNvSpPr/>
      </dsp:nvSpPr>
      <dsp:spPr>
        <a:xfrm>
          <a:off x="4576788" y="2028910"/>
          <a:ext cx="1375167" cy="107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Wrangle Data </a:t>
          </a:r>
        </a:p>
      </dsp:txBody>
      <dsp:txXfrm>
        <a:off x="4576788" y="2028910"/>
        <a:ext cx="1375167" cy="1072263"/>
      </dsp:txXfrm>
    </dsp:sp>
    <dsp:sp modelId="{A41D2CAE-0C0B-42F7-9CD7-92D40EFFFECD}">
      <dsp:nvSpPr>
        <dsp:cNvPr id="0" name=""/>
        <dsp:cNvSpPr/>
      </dsp:nvSpPr>
      <dsp:spPr>
        <a:xfrm>
          <a:off x="1553831" y="999"/>
          <a:ext cx="4024455" cy="4024455"/>
        </a:xfrm>
        <a:prstGeom prst="circularArrow">
          <a:avLst>
            <a:gd name="adj1" fmla="val 5196"/>
            <a:gd name="adj2" fmla="val 335575"/>
            <a:gd name="adj3" fmla="val 4016124"/>
            <a:gd name="adj4" fmla="val 2252123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255EC-B1E0-4F1A-BBB2-576DD86F31EE}">
      <dsp:nvSpPr>
        <dsp:cNvPr id="0" name=""/>
        <dsp:cNvSpPr/>
      </dsp:nvSpPr>
      <dsp:spPr>
        <a:xfrm>
          <a:off x="3029927" y="3262806"/>
          <a:ext cx="1072263" cy="107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Explore Data</a:t>
          </a:r>
          <a:endParaRPr lang="en-US" sz="2400" kern="1200" dirty="0"/>
        </a:p>
      </dsp:txBody>
      <dsp:txXfrm>
        <a:off x="3029927" y="3262806"/>
        <a:ext cx="1072263" cy="1072263"/>
      </dsp:txXfrm>
    </dsp:sp>
    <dsp:sp modelId="{29521102-0251-4536-8899-548B77BD82EC}">
      <dsp:nvSpPr>
        <dsp:cNvPr id="0" name=""/>
        <dsp:cNvSpPr/>
      </dsp:nvSpPr>
      <dsp:spPr>
        <a:xfrm>
          <a:off x="1553831" y="999"/>
          <a:ext cx="4024455" cy="4024455"/>
        </a:xfrm>
        <a:prstGeom prst="circularArrow">
          <a:avLst>
            <a:gd name="adj1" fmla="val 5196"/>
            <a:gd name="adj2" fmla="val 335575"/>
            <a:gd name="adj3" fmla="val 8212301"/>
            <a:gd name="adj4" fmla="val 6448301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60A5C-E191-49C4-B047-815B8BBEE984}">
      <dsp:nvSpPr>
        <dsp:cNvPr id="0" name=""/>
        <dsp:cNvSpPr/>
      </dsp:nvSpPr>
      <dsp:spPr>
        <a:xfrm>
          <a:off x="1331614" y="2028910"/>
          <a:ext cx="1072263" cy="107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Draw Conclusion</a:t>
          </a:r>
        </a:p>
      </dsp:txBody>
      <dsp:txXfrm>
        <a:off x="1331614" y="2028910"/>
        <a:ext cx="1072263" cy="1072263"/>
      </dsp:txXfrm>
    </dsp:sp>
    <dsp:sp modelId="{D3D00357-0F30-49E8-86BB-3F93793BF055}">
      <dsp:nvSpPr>
        <dsp:cNvPr id="0" name=""/>
        <dsp:cNvSpPr/>
      </dsp:nvSpPr>
      <dsp:spPr>
        <a:xfrm>
          <a:off x="1543544" y="208723"/>
          <a:ext cx="4024455" cy="4024455"/>
        </a:xfrm>
        <a:prstGeom prst="circularArrow">
          <a:avLst>
            <a:gd name="adj1" fmla="val 5196"/>
            <a:gd name="adj2" fmla="val 335575"/>
            <a:gd name="adj3" fmla="val 12125192"/>
            <a:gd name="adj4" fmla="val 11170423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850E7-FD3D-4ED4-9D83-00A3EDE3EA35}">
      <dsp:nvSpPr>
        <dsp:cNvPr id="0" name=""/>
        <dsp:cNvSpPr/>
      </dsp:nvSpPr>
      <dsp:spPr>
        <a:xfrm>
          <a:off x="1641895" y="319180"/>
          <a:ext cx="1335022" cy="107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Communicate Findings</a:t>
          </a:r>
        </a:p>
      </dsp:txBody>
      <dsp:txXfrm>
        <a:off x="1641895" y="319180"/>
        <a:ext cx="1335022" cy="1072263"/>
      </dsp:txXfrm>
    </dsp:sp>
    <dsp:sp modelId="{281F1362-00E2-437A-BDE1-1F69EE87CC68}">
      <dsp:nvSpPr>
        <dsp:cNvPr id="0" name=""/>
        <dsp:cNvSpPr/>
      </dsp:nvSpPr>
      <dsp:spPr>
        <a:xfrm>
          <a:off x="1722458" y="13945"/>
          <a:ext cx="4024455" cy="4024455"/>
        </a:xfrm>
        <a:prstGeom prst="circularArrow">
          <a:avLst>
            <a:gd name="adj1" fmla="val 5196"/>
            <a:gd name="adj2" fmla="val 335575"/>
            <a:gd name="adj3" fmla="val 15965000"/>
            <a:gd name="adj4" fmla="val 1469342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2DB98-57B9-40C6-9E90-3771FA9B0888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6FDBE-5672-4985-BD85-BF0EDA60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38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7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5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9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69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73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182B-2831-4FB5-A5F6-44C795D094C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15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90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3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140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8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8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71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3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09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96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14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91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02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7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5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30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93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92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50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0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0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1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87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8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41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07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76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86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468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16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888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048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2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783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62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405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19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86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355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C74-C2C0-41F4-876D-9103114FF0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35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605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219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7960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397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678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86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5964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807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81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910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64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759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964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62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827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987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67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725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1485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506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1792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190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545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8571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57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227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4904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19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485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271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671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269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453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584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104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4341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532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793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6FDBE-5672-4985-BD85-BF0EDA604403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7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10068-2BA7-4E68-939E-DCC1A2D1F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emf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7.xml"/><Relationship Id="rId5" Type="http://schemas.openxmlformats.org/officeDocument/2006/relationships/image" Target="../media/image6.emf"/><Relationship Id="rId4" Type="http://schemas.openxmlformats.org/officeDocument/2006/relationships/image" Target="../media/image10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8.xml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emf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.xml"/><Relationship Id="rId6" Type="http://schemas.openxmlformats.org/officeDocument/2006/relationships/image" Target="../media/image4.emf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1.xml"/><Relationship Id="rId6" Type="http://schemas.openxmlformats.org/officeDocument/2006/relationships/image" Target="../media/image4.emf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.x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4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0.xml"/><Relationship Id="rId4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1.xml"/><Relationship Id="rId4" Type="http://schemas.openxmlformats.org/officeDocument/2006/relationships/image" Target="../media/image8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3.xml"/><Relationship Id="rId5" Type="http://schemas.openxmlformats.org/officeDocument/2006/relationships/image" Target="../media/image6.emf"/><Relationship Id="rId4" Type="http://schemas.openxmlformats.org/officeDocument/2006/relationships/image" Target="../media/image10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4.xml"/><Relationship Id="rId4" Type="http://schemas.openxmlformats.org/officeDocument/2006/relationships/image" Target="../media/image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36.xml"/><Relationship Id="rId6" Type="http://schemas.openxmlformats.org/officeDocument/2006/relationships/image" Target="../media/image4.emf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37.xml"/><Relationship Id="rId5" Type="http://schemas.openxmlformats.org/officeDocument/2006/relationships/image" Target="../media/image3.emf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38.xml"/><Relationship Id="rId5" Type="http://schemas.openxmlformats.org/officeDocument/2006/relationships/image" Target="../media/image5.emf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39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40.xml"/><Relationship Id="rId4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4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4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4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45.xml"/><Relationship Id="rId6" Type="http://schemas.openxmlformats.org/officeDocument/2006/relationships/image" Target="../media/image4.emf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4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48.xml"/><Relationship Id="rId5" Type="http://schemas.openxmlformats.org/officeDocument/2006/relationships/image" Target="../media/image6.emf"/><Relationship Id="rId4" Type="http://schemas.openxmlformats.org/officeDocument/2006/relationships/image" Target="../media/image10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49.xml"/><Relationship Id="rId4" Type="http://schemas.openxmlformats.org/officeDocument/2006/relationships/image" Target="../media/image8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4.emf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4.emf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70505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06513"/>
            <a:ext cx="1600200" cy="116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57834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20000"/>
            <a:ext cx="1600200" cy="116417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3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33532"/>
            <a:ext cx="8197114" cy="3175072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442223"/>
            <a:ext cx="8184662" cy="3426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3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196210" cy="3346248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8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4" y="1447271"/>
            <a:ext cx="8021637" cy="36935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4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anchor="ctr"/>
          <a:lstStyle>
            <a:lvl1pPr>
              <a:defRPr sz="5000">
                <a:latin typeface="Encode Sans Normal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3300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0749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5966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0891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9275B"/>
                </a:solidFill>
              </a:defRPr>
            </a:lvl1pPr>
            <a:lvl2pPr>
              <a:defRPr>
                <a:solidFill>
                  <a:srgbClr val="39275B"/>
                </a:solidFill>
              </a:defRPr>
            </a:lvl2pPr>
            <a:lvl3pPr>
              <a:defRPr>
                <a:solidFill>
                  <a:srgbClr val="39275B"/>
                </a:solidFill>
              </a:defRPr>
            </a:lvl3pPr>
            <a:lvl4pPr>
              <a:defRPr>
                <a:solidFill>
                  <a:srgbClr val="39275B"/>
                </a:solidFill>
              </a:defRPr>
            </a:lvl4pPr>
            <a:lvl5pPr>
              <a:defRPr>
                <a:solidFill>
                  <a:srgbClr val="39275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6E07595-2DEE-41A0-8EC6-C5ADF49F3ED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76600" y="5283730"/>
            <a:ext cx="2133600" cy="304271"/>
          </a:xfrm>
          <a:prstGeom prst="rect">
            <a:avLst/>
          </a:prstGeom>
        </p:spPr>
        <p:txBody>
          <a:bodyPr/>
          <a:lstStyle/>
          <a:p>
            <a:fld id="{07864862-ED75-4034-AF41-7103B49FC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81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10187"/>
            <a:ext cx="6972300" cy="22014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3311650"/>
            <a:ext cx="1600200" cy="1164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1184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452" y="83820"/>
            <a:ext cx="8184662" cy="1053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buNone/>
              <a:defRPr sz="4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40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076956" cy="3346248"/>
          </a:xfrm>
          <a:prstGeom prst="rect">
            <a:avLst/>
          </a:prstGeom>
        </p:spPr>
        <p:txBody>
          <a:bodyPr/>
          <a:lstStyle>
            <a:lvl1pPr marL="0" indent="0">
              <a:buFont typeface="Lucida Grande"/>
              <a:buNone/>
              <a:defRPr sz="3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3pPr>
            <a:lvl4pPr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itl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4" y="5295195"/>
            <a:ext cx="2464308" cy="2281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58558" y="1106446"/>
            <a:ext cx="6972300" cy="22014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167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9463" y="3311650"/>
            <a:ext cx="1600200" cy="11641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161538" y="3696796"/>
            <a:ext cx="6972300" cy="890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Open Sans Subtitle, 32 pt.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51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9305" y="167640"/>
            <a:ext cx="8197114" cy="9686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6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36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076956" cy="3346248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36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  <a:lvl2pPr>
              <a:defRPr sz="32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32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3pPr>
            <a:lvl4pPr>
              <a:defRPr sz="32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32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88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67640"/>
            <a:ext cx="8582099" cy="10489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6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36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4320" y="1784866"/>
            <a:ext cx="8594551" cy="3015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600"/>
              </a:spcBef>
              <a:buFont typeface="Lucida Grande"/>
              <a:buNone/>
              <a:defRPr sz="3600" b="1" i="0" baseline="0">
                <a:solidFill>
                  <a:schemeClr val="accent4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4000"/>
              </a:lnSpc>
              <a:spcBef>
                <a:spcPts val="600"/>
              </a:spcBef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2pPr>
            <a:lvl3pPr marL="952462" indent="-190492">
              <a:lnSpc>
                <a:spcPct val="114000"/>
              </a:lnSpc>
              <a:spcBef>
                <a:spcPts val="600"/>
              </a:spcBef>
              <a:buSzPct val="100000"/>
              <a:buFont typeface="Lucida Grande"/>
              <a:buChar char="&gt;"/>
              <a:defRPr sz="32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lnSpc>
                <a:spcPct val="114000"/>
              </a:lnSpc>
              <a:spcBef>
                <a:spcPts val="600"/>
              </a:spcBef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4pPr>
            <a:lvl5pPr marL="1714431" indent="-190492">
              <a:lnSpc>
                <a:spcPct val="114000"/>
              </a:lnSpc>
              <a:spcBef>
                <a:spcPts val="600"/>
              </a:spcBef>
              <a:buFont typeface="Lucida Grande"/>
              <a:buChar char="&gt;"/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74320" y="1216559"/>
            <a:ext cx="8679180" cy="568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32 PT.)</a:t>
            </a:r>
          </a:p>
        </p:txBody>
      </p:sp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91" y="5125261"/>
            <a:ext cx="2468880" cy="274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524000"/>
            <a:ext cx="7498080" cy="23006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3920000"/>
            <a:ext cx="1600200" cy="116417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333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33532"/>
            <a:ext cx="8197114" cy="3175072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442223"/>
            <a:ext cx="8184662" cy="3426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54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196210" cy="3346248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972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4" y="1447271"/>
            <a:ext cx="8021637" cy="36935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65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70505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63" y="3906513"/>
            <a:ext cx="1600200" cy="116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06513"/>
            <a:ext cx="1600200" cy="116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11" name="Picture 10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14510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67640"/>
            <a:ext cx="8582099" cy="10489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6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36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4320" y="1784866"/>
            <a:ext cx="8594551" cy="3015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600"/>
              </a:spcBef>
              <a:buFont typeface="Lucida Grande"/>
              <a:buNone/>
              <a:defRPr sz="3600" b="1" i="0" baseline="0">
                <a:solidFill>
                  <a:schemeClr val="accent4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4000"/>
              </a:lnSpc>
              <a:spcBef>
                <a:spcPts val="600"/>
              </a:spcBef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2pPr>
            <a:lvl3pPr marL="952462" indent="-190492">
              <a:lnSpc>
                <a:spcPct val="114000"/>
              </a:lnSpc>
              <a:spcBef>
                <a:spcPts val="600"/>
              </a:spcBef>
              <a:buSzPct val="100000"/>
              <a:buFont typeface="Lucida Grande"/>
              <a:buChar char="&gt;"/>
              <a:defRPr sz="32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lnSpc>
                <a:spcPct val="114000"/>
              </a:lnSpc>
              <a:spcBef>
                <a:spcPts val="600"/>
              </a:spcBef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4pPr>
            <a:lvl5pPr marL="1714431" indent="-190492">
              <a:lnSpc>
                <a:spcPct val="114000"/>
              </a:lnSpc>
              <a:spcBef>
                <a:spcPts val="600"/>
              </a:spcBef>
              <a:buFont typeface="Lucida Grande"/>
              <a:buChar char="&gt;"/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74320" y="1216559"/>
            <a:ext cx="8679180" cy="568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32 PT.)</a:t>
            </a:r>
          </a:p>
        </p:txBody>
      </p:sp>
      <p:pic>
        <p:nvPicPr>
          <p:cNvPr id="7" name="Picture 6" descr="AngleBackground_gold_RGB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91" y="5125261"/>
            <a:ext cx="2468880" cy="274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11" name="Picture 10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38648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7180" y="228600"/>
            <a:ext cx="8559239" cy="9879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6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36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7180" y="1216559"/>
            <a:ext cx="8558335" cy="35224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600"/>
              </a:spcBef>
              <a:buFont typeface="Lucida Grande"/>
              <a:buNone/>
              <a:defRPr sz="3600" b="1" i="0" baseline="0">
                <a:solidFill>
                  <a:schemeClr val="accent4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4000"/>
              </a:lnSpc>
              <a:spcBef>
                <a:spcPts val="600"/>
              </a:spcBef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2pPr>
            <a:lvl3pPr marL="952462" indent="-190492">
              <a:lnSpc>
                <a:spcPct val="114000"/>
              </a:lnSpc>
              <a:spcBef>
                <a:spcPts val="600"/>
              </a:spcBef>
              <a:buSzPct val="100000"/>
              <a:buFont typeface="Lucida Grande"/>
              <a:buChar char="&gt;"/>
              <a:defRPr sz="32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lnSpc>
                <a:spcPct val="114000"/>
              </a:lnSpc>
              <a:spcBef>
                <a:spcPts val="600"/>
              </a:spcBef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4pPr>
            <a:lvl5pPr marL="1714431" indent="-190492">
              <a:lnSpc>
                <a:spcPct val="114000"/>
              </a:lnSpc>
              <a:spcBef>
                <a:spcPts val="600"/>
              </a:spcBef>
              <a:buFont typeface="Lucida Grande"/>
              <a:buChar char="&gt;"/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12" name="Picture 11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45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281940" y="1447271"/>
            <a:ext cx="8506461" cy="3047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" y="205740"/>
            <a:ext cx="8673539" cy="997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10" name="Picture 9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5616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" y="205740"/>
            <a:ext cx="8673539" cy="997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8011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10838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7180" y="228600"/>
            <a:ext cx="8559239" cy="9879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6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36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7180" y="1216559"/>
            <a:ext cx="8558335" cy="35224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600"/>
              </a:spcBef>
              <a:buFont typeface="Lucida Grande"/>
              <a:buNone/>
              <a:defRPr sz="3600" b="1" i="0" baseline="0">
                <a:solidFill>
                  <a:schemeClr val="accent4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4000"/>
              </a:lnSpc>
              <a:spcBef>
                <a:spcPts val="600"/>
              </a:spcBef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2pPr>
            <a:lvl3pPr marL="952462" indent="-190492">
              <a:lnSpc>
                <a:spcPct val="114000"/>
              </a:lnSpc>
              <a:spcBef>
                <a:spcPts val="600"/>
              </a:spcBef>
              <a:buSzPct val="100000"/>
              <a:buFont typeface="Lucida Grande"/>
              <a:buChar char="&gt;"/>
              <a:defRPr sz="32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lnSpc>
                <a:spcPct val="114000"/>
              </a:lnSpc>
              <a:spcBef>
                <a:spcPts val="600"/>
              </a:spcBef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4pPr>
            <a:lvl5pPr marL="1714431" indent="-190492">
              <a:lnSpc>
                <a:spcPct val="114000"/>
              </a:lnSpc>
              <a:spcBef>
                <a:spcPts val="600"/>
              </a:spcBef>
              <a:buFont typeface="Lucida Grande"/>
              <a:buChar char="&gt;"/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anchor="ctr"/>
          <a:lstStyle>
            <a:lvl1pPr>
              <a:defRPr sz="5000">
                <a:latin typeface="Encode Sans Normal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3300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1034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latin typeface="Encode Sans Normal Black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4000">
                <a:latin typeface="Uni Sans Regular" panose="00000500000000000000" pitchFamily="50" charset="0"/>
              </a:defRPr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2704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57834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20000"/>
            <a:ext cx="1600200" cy="116417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78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10187"/>
            <a:ext cx="6972300" cy="22014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63" y="3311650"/>
            <a:ext cx="1600200" cy="1164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3964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452" y="83820"/>
            <a:ext cx="8184662" cy="1053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buNone/>
              <a:defRPr sz="4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40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076956" cy="3346248"/>
          </a:xfrm>
          <a:prstGeom prst="rect">
            <a:avLst/>
          </a:prstGeom>
        </p:spPr>
        <p:txBody>
          <a:bodyPr/>
          <a:lstStyle>
            <a:lvl1pPr marL="0" indent="0">
              <a:buFont typeface="Lucida Grande"/>
              <a:buNone/>
              <a:defRPr sz="3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3pPr>
            <a:lvl4pPr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3200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89439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Titl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4" y="5295195"/>
            <a:ext cx="2464308" cy="2281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58558" y="1106446"/>
            <a:ext cx="6972300" cy="22014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167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63" y="3311650"/>
            <a:ext cx="1600200" cy="11641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161538" y="3696796"/>
            <a:ext cx="6972300" cy="890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Open Sans Subtitle, 32 pt.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2635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9305" y="167640"/>
            <a:ext cx="8197114" cy="9686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6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36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076956" cy="3346248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36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  <a:lvl2pPr>
              <a:defRPr sz="32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32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3pPr>
            <a:lvl4pPr>
              <a:defRPr sz="32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32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75070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57834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20000"/>
            <a:ext cx="1600200" cy="116417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46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33532"/>
            <a:ext cx="8197114" cy="3175072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442223"/>
            <a:ext cx="8184662" cy="3426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9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196210" cy="3346248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8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281940" y="1447271"/>
            <a:ext cx="8506461" cy="3047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" y="205740"/>
            <a:ext cx="8673539" cy="997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4" y="1447271"/>
            <a:ext cx="8021637" cy="36935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623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70505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472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63" y="3906513"/>
            <a:ext cx="1600200" cy="116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6"/>
            <a:ext cx="9367953" cy="399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1"/>
            <a:ext cx="2532888" cy="234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06513"/>
            <a:ext cx="1600200" cy="116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11" name="Picture 10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67566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2" y="167641"/>
            <a:ext cx="8582099" cy="10489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36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4322" y="1784866"/>
            <a:ext cx="8594551" cy="3015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500"/>
              </a:spcBef>
              <a:buFont typeface="Lucida Grande"/>
              <a:buNone/>
              <a:defRPr sz="3000" b="1" i="0" baseline="0">
                <a:solidFill>
                  <a:schemeClr val="accent4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4000"/>
              </a:lnSpc>
              <a:spcBef>
                <a:spcPts val="500"/>
              </a:spcBef>
              <a:defRPr sz="2667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2pPr>
            <a:lvl3pPr marL="793687" indent="-158737">
              <a:lnSpc>
                <a:spcPct val="114000"/>
              </a:lnSpc>
              <a:spcBef>
                <a:spcPts val="500"/>
              </a:spcBef>
              <a:buSzPct val="100000"/>
              <a:buFont typeface="Lucida Grande"/>
              <a:buChar char="&gt;"/>
              <a:defRPr sz="26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lnSpc>
                <a:spcPct val="114000"/>
              </a:lnSpc>
              <a:spcBef>
                <a:spcPts val="500"/>
              </a:spcBef>
              <a:defRPr sz="2667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4pPr>
            <a:lvl5pPr marL="1428635" indent="-158737">
              <a:lnSpc>
                <a:spcPct val="114000"/>
              </a:lnSpc>
              <a:spcBef>
                <a:spcPts val="500"/>
              </a:spcBef>
              <a:buFont typeface="Lucida Grande"/>
              <a:buChar char="&gt;"/>
              <a:defRPr sz="2667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74320" y="1216560"/>
            <a:ext cx="8679180" cy="5683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2667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32 PT.)</a:t>
            </a:r>
          </a:p>
        </p:txBody>
      </p:sp>
      <p:pic>
        <p:nvPicPr>
          <p:cNvPr id="7" name="Picture 6" descr="AngleBackground_gold_RGB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6"/>
            <a:ext cx="9367953" cy="399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11" name="Picture 10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08897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7182" y="228601"/>
            <a:ext cx="8559239" cy="9879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36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7182" y="1216560"/>
            <a:ext cx="8558335" cy="35224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500"/>
              </a:spcBef>
              <a:buFont typeface="Lucida Grande"/>
              <a:buNone/>
              <a:defRPr sz="3000" b="1" i="0" baseline="0">
                <a:solidFill>
                  <a:schemeClr val="accent4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4000"/>
              </a:lnSpc>
              <a:spcBef>
                <a:spcPts val="500"/>
              </a:spcBef>
              <a:defRPr sz="2667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2pPr>
            <a:lvl3pPr marL="793687" indent="-158737">
              <a:lnSpc>
                <a:spcPct val="114000"/>
              </a:lnSpc>
              <a:spcBef>
                <a:spcPts val="500"/>
              </a:spcBef>
              <a:buSzPct val="100000"/>
              <a:buFont typeface="Lucida Grande"/>
              <a:buChar char="&gt;"/>
              <a:defRPr sz="26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lnSpc>
                <a:spcPct val="114000"/>
              </a:lnSpc>
              <a:spcBef>
                <a:spcPts val="500"/>
              </a:spcBef>
              <a:defRPr sz="2667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4pPr>
            <a:lvl5pPr marL="1428635" indent="-158737">
              <a:lnSpc>
                <a:spcPct val="114000"/>
              </a:lnSpc>
              <a:spcBef>
                <a:spcPts val="500"/>
              </a:spcBef>
              <a:buFont typeface="Lucida Grande"/>
              <a:buChar char="&gt;"/>
              <a:defRPr sz="2667" b="0" i="0" baseline="0">
                <a:solidFill>
                  <a:schemeClr val="accent4">
                    <a:lumMod val="10000"/>
                  </a:schemeClr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6"/>
            <a:ext cx="9367953" cy="399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12" name="Picture 11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91" y="5125261"/>
            <a:ext cx="2468880" cy="274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70438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281942" y="1447272"/>
            <a:ext cx="8506461" cy="3047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67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2" y="205741"/>
            <a:ext cx="8673539" cy="997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2667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6"/>
            <a:ext cx="9367953" cy="399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10" name="Picture 9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013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2" y="205741"/>
            <a:ext cx="8673539" cy="997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2667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6"/>
            <a:ext cx="9367953" cy="399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53024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61766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anchor="ctr"/>
          <a:lstStyle>
            <a:lvl1pPr>
              <a:defRPr sz="4167">
                <a:latin typeface="Encode Sans Normal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rgbClr val="3300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88920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latin typeface="Encode Sans Normal Black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3333">
                <a:latin typeface="Uni Sans Regular" panose="00000500000000000000" pitchFamily="50" charset="0"/>
              </a:defRPr>
            </a:lvl1pPr>
            <a:lvl2pPr marL="238106" indent="0" algn="ctr">
              <a:buNone/>
              <a:defRPr sz="1042"/>
            </a:lvl2pPr>
            <a:lvl3pPr marL="476212" indent="0" algn="ctr">
              <a:buNone/>
              <a:defRPr sz="937"/>
            </a:lvl3pPr>
            <a:lvl4pPr marL="714318" indent="0" algn="ctr">
              <a:buNone/>
              <a:defRPr sz="833"/>
            </a:lvl4pPr>
            <a:lvl5pPr marL="952424" indent="0" algn="ctr">
              <a:buNone/>
              <a:defRPr sz="833"/>
            </a:lvl5pPr>
            <a:lvl6pPr marL="1190530" indent="0" algn="ctr">
              <a:buNone/>
              <a:defRPr sz="833"/>
            </a:lvl6pPr>
            <a:lvl7pPr marL="1428635" indent="0" algn="ctr">
              <a:buNone/>
              <a:defRPr sz="833"/>
            </a:lvl7pPr>
            <a:lvl8pPr marL="1666742" indent="0" algn="ctr">
              <a:buNone/>
              <a:defRPr sz="833"/>
            </a:lvl8pPr>
            <a:lvl9pPr marL="1904848" indent="0" algn="ctr">
              <a:buNone/>
              <a:defRPr sz="8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96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6" y="1578340"/>
            <a:ext cx="7856609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472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63" y="3920001"/>
            <a:ext cx="1600200" cy="116417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3"/>
            <a:ext cx="9342553" cy="44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1"/>
            <a:ext cx="2532888" cy="234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650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" y="205740"/>
            <a:ext cx="8673539" cy="997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2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8640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3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83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33532"/>
            <a:ext cx="8197114" cy="3175072"/>
          </a:xfrm>
          <a:prstGeom prst="rect">
            <a:avLst/>
          </a:prstGeom>
        </p:spPr>
        <p:txBody>
          <a:bodyPr/>
          <a:lstStyle>
            <a:lvl1pPr marL="238106" indent="-238106">
              <a:buFont typeface="Lucida Grande"/>
              <a:buChar char="&gt;"/>
              <a:defRPr sz="16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1389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793687" indent="-158737">
              <a:buSzPct val="100000"/>
              <a:buFont typeface="Lucida Grande"/>
              <a:buChar char="&gt;"/>
              <a:defRPr sz="125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1111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1428635" indent="-158737">
              <a:buFont typeface="Lucida Grande"/>
              <a:buChar char="&gt;"/>
              <a:defRPr sz="972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442224"/>
            <a:ext cx="8184662" cy="3426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67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4" y="1137004"/>
            <a:ext cx="1103781" cy="80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3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780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3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83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196210" cy="3346248"/>
          </a:xfrm>
          <a:prstGeom prst="rect">
            <a:avLst/>
          </a:prstGeom>
        </p:spPr>
        <p:txBody>
          <a:bodyPr/>
          <a:lstStyle>
            <a:lvl1pPr marL="238106" indent="-238106">
              <a:buFont typeface="Lucida Grande"/>
              <a:buChar char="&gt;"/>
              <a:defRPr sz="16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1389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793687" indent="-158737">
              <a:buSzPct val="100000"/>
              <a:buFont typeface="Lucida Grande"/>
              <a:buChar char="&gt;"/>
              <a:defRPr sz="125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111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1428635" indent="-158737">
              <a:buFont typeface="Lucida Grande"/>
              <a:buChar char="&gt;"/>
              <a:defRPr sz="972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4" y="1137004"/>
            <a:ext cx="1103781" cy="80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3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058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447272"/>
            <a:ext cx="8021637" cy="36935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3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83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4" y="1137004"/>
            <a:ext cx="1103781" cy="80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3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728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anchor="ctr"/>
          <a:lstStyle>
            <a:lvl1pPr>
              <a:defRPr sz="4167">
                <a:latin typeface="Encode Sans Normal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rgbClr val="3300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32286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Titl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4" y="5295196"/>
            <a:ext cx="2464308" cy="2281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58558" y="1106447"/>
            <a:ext cx="6972300" cy="22014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472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63" y="3311651"/>
            <a:ext cx="1600200" cy="11641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161538" y="3696796"/>
            <a:ext cx="6972300" cy="890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667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Open Sans Subtitle, 32 pt.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8352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4954878"/>
            <a:ext cx="1371600" cy="769620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9305" y="167641"/>
            <a:ext cx="8197114" cy="9686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31747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63495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9524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26989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(ENCODE NORMAL BLACK, 36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076956" cy="3346248"/>
          </a:xfrm>
          <a:prstGeom prst="rect">
            <a:avLst/>
          </a:prstGeom>
        </p:spPr>
        <p:txBody>
          <a:bodyPr/>
          <a:lstStyle>
            <a:lvl1pPr marL="238106" indent="-238106">
              <a:buFont typeface="Lucida Grande"/>
              <a:buChar char="&gt;"/>
              <a:defRPr sz="3000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  <a:lvl2pPr>
              <a:defRPr sz="2667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2pPr>
            <a:lvl3pPr marL="793687" indent="-158737">
              <a:buSzPct val="100000"/>
              <a:buFont typeface="Lucida Grande"/>
              <a:buChar char="&gt;"/>
              <a:defRPr sz="2667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3pPr>
            <a:lvl4pPr>
              <a:defRPr sz="2667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4pPr>
            <a:lvl5pPr marL="1428635" indent="-158737">
              <a:buFont typeface="Lucida Grande"/>
              <a:buChar char="&gt;"/>
              <a:defRPr sz="2667" b="0" i="0" baseline="0">
                <a:solidFill>
                  <a:schemeClr val="tx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36 pt.)</a:t>
            </a:r>
          </a:p>
          <a:p>
            <a:pPr lvl="1"/>
            <a:r>
              <a:rPr lang="en-US" dirty="0"/>
              <a:t>Second level (Open Sans Light, 32)</a:t>
            </a:r>
          </a:p>
          <a:p>
            <a:pPr lvl="2"/>
            <a:r>
              <a:rPr lang="en-US" dirty="0"/>
              <a:t>Third level (Open Sans Light, 32)</a:t>
            </a:r>
          </a:p>
          <a:p>
            <a:pPr lvl="3"/>
            <a:r>
              <a:rPr lang="en-US" dirty="0"/>
              <a:t>Fourth level (Open Sans Light, 32)</a:t>
            </a:r>
          </a:p>
          <a:p>
            <a:pPr lvl="4"/>
            <a:r>
              <a:rPr lang="en-US" dirty="0"/>
              <a:t>Fifth level (Open Sans Light, 32)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4" y="1137004"/>
            <a:ext cx="1103781" cy="803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63353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57834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20000"/>
            <a:ext cx="1600200" cy="116417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894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33532"/>
            <a:ext cx="8197114" cy="3175072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442223"/>
            <a:ext cx="8184662" cy="3426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169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1"/>
            <a:ext cx="8196210" cy="3346248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240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4" y="1447271"/>
            <a:ext cx="8021637" cy="36935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7003"/>
            <a:ext cx="1103781" cy="80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3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529244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70505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3906513"/>
            <a:ext cx="1600200" cy="116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1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33534"/>
            <a:ext cx="8197114" cy="2598218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442223"/>
            <a:ext cx="8184662" cy="3426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482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2"/>
            <a:ext cx="8196210" cy="3084480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545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4" y="1447271"/>
            <a:ext cx="8021637" cy="3047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68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57834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20000"/>
            <a:ext cx="1600200" cy="116417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19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70505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3906513"/>
            <a:ext cx="1600200" cy="116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67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33534"/>
            <a:ext cx="8197114" cy="2598218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442223"/>
            <a:ext cx="8184662" cy="3426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447272"/>
            <a:ext cx="8196210" cy="3084480"/>
          </a:xfrm>
          <a:prstGeom prst="rect">
            <a:avLst/>
          </a:prstGeom>
        </p:spPr>
        <p:txBody>
          <a:bodyPr/>
          <a:lstStyle>
            <a:lvl1pPr marL="285739" indent="-285739">
              <a:buFont typeface="Lucida Grande"/>
              <a:buChar char="&gt;"/>
              <a:defRPr sz="20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16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952462" indent="-190492">
              <a:buSzPct val="100000"/>
              <a:buFont typeface="Lucida Grande"/>
              <a:buChar char="&gt;"/>
              <a:defRPr sz="15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1333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1714431" indent="-190492">
              <a:buFont typeface="Lucida Grande"/>
              <a:buChar char="&gt;"/>
              <a:defRPr sz="1167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214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4" y="1447271"/>
            <a:ext cx="8021637" cy="3047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09592"/>
            <a:ext cx="8184662" cy="8266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5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4" y="1136257"/>
            <a:ext cx="1103781" cy="80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738970"/>
            <a:ext cx="1371600" cy="772583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836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578340"/>
            <a:ext cx="6972300" cy="22014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167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380985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76197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14295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523939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4738970"/>
            <a:ext cx="1371600" cy="772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20000"/>
            <a:ext cx="1600200" cy="116417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3" y="-169334"/>
            <a:ext cx="9342553" cy="44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830280"/>
            <a:ext cx="2532888" cy="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anchor="ctr"/>
          <a:lstStyle>
            <a:lvl1pPr>
              <a:defRPr sz="5000">
                <a:latin typeface="Encode Sans Normal Black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3300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996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latin typeface="Encode Sans Normal Black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4000">
                <a:latin typeface="Uni Sans Regular" panose="00000500000000000000" pitchFamily="50" charset="0"/>
              </a:defRPr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058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5966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0891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9275B"/>
                </a:solidFill>
              </a:defRPr>
            </a:lvl1pPr>
            <a:lvl2pPr>
              <a:defRPr>
                <a:solidFill>
                  <a:srgbClr val="39275B"/>
                </a:solidFill>
              </a:defRPr>
            </a:lvl2pPr>
            <a:lvl3pPr>
              <a:defRPr>
                <a:solidFill>
                  <a:srgbClr val="39275B"/>
                </a:solidFill>
              </a:defRPr>
            </a:lvl3pPr>
            <a:lvl4pPr>
              <a:defRPr>
                <a:solidFill>
                  <a:srgbClr val="39275B"/>
                </a:solidFill>
              </a:defRPr>
            </a:lvl4pPr>
            <a:lvl5pPr>
              <a:defRPr>
                <a:solidFill>
                  <a:srgbClr val="39275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6E07595-2DEE-41A0-8EC6-C5ADF49F3ED5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5904" y="5295636"/>
            <a:ext cx="493776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F150BC6-37FE-46A0-9601-D23C51438B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9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tags" Target="../tags/tag35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tags" Target="../tags/tag44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ags" Target="../tags/tag47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9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ags" Target="../tags/tag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ags" Target="../tags/tag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ags" Target="../tags/tag20.xml"/><Relationship Id="rId5" Type="http://schemas.openxmlformats.org/officeDocument/2006/relationships/slideLayout" Target="../slideLayouts/slideLayout28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ags" Target="../tags/tag2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tags" Target="../tags/tag3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82" r:id="rId5"/>
    <p:sldLayoutId id="2147483681" r:id="rId6"/>
    <p:sldLayoutId id="2147483687" r:id="rId7"/>
    <p:sldLayoutId id="2147483673" r:id="rId8"/>
    <p:sldLayoutId id="2147483740" r:id="rId9"/>
  </p:sldLayoutIdLst>
  <p:txStyles>
    <p:titleStyle>
      <a:lvl1pPr algn="ctr" defTabSz="380985" rtl="0" eaLnBrk="1" latinLnBrk="0" hangingPunct="1">
        <a:spcBef>
          <a:spcPct val="0"/>
        </a:spcBef>
        <a:buNone/>
        <a:defRPr sz="4000" b="0" i="0" u="none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gleBackground_gold_RGB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6"/>
            <a:ext cx="9367953" cy="399779"/>
          </a:xfrm>
          <a:prstGeom prst="rect">
            <a:avLst/>
          </a:prstGeom>
        </p:spPr>
      </p:pic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0"/>
    </p:custDataLst>
    <p:extLst>
      <p:ext uri="{BB962C8B-B14F-4D97-AF65-F5344CB8AC3E}">
        <p14:creationId xmlns:p14="http://schemas.microsoft.com/office/powerpoint/2010/main" val="303522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</p:sldLayoutIdLst>
  <p:txStyles>
    <p:titleStyle>
      <a:lvl1pPr algn="ctr" defTabSz="317475" rtl="0" eaLnBrk="1" latinLnBrk="0" hangingPunct="1">
        <a:spcBef>
          <a:spcPct val="0"/>
        </a:spcBef>
        <a:buNone/>
        <a:defRPr sz="3333" b="0" i="0" u="none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38106" indent="-238106" algn="l" defTabSz="317475" rtl="0" eaLnBrk="1" latinLnBrk="0" hangingPunct="1">
        <a:spcBef>
          <a:spcPct val="20000"/>
        </a:spcBef>
        <a:buFont typeface="Arial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1pPr>
      <a:lvl2pPr marL="515896" indent="-198421" algn="l" defTabSz="317475" rtl="0" eaLnBrk="1" latinLnBrk="0" hangingPunct="1">
        <a:spcBef>
          <a:spcPct val="20000"/>
        </a:spcBef>
        <a:buFont typeface="Arial"/>
        <a:buChar char="–"/>
        <a:defRPr sz="1944" kern="1200">
          <a:solidFill>
            <a:schemeClr val="tx1"/>
          </a:solidFill>
          <a:latin typeface="+mn-lt"/>
          <a:ea typeface="+mn-ea"/>
          <a:cs typeface="+mn-cs"/>
        </a:defRPr>
      </a:lvl2pPr>
      <a:lvl3pPr marL="793687" indent="-158737" algn="l" defTabSz="31747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111161" indent="-158737" algn="l" defTabSz="317475" rtl="0" eaLnBrk="1" latinLnBrk="0" hangingPunct="1">
        <a:spcBef>
          <a:spcPct val="20000"/>
        </a:spcBef>
        <a:buFont typeface="Arial"/>
        <a:buChar char="–"/>
        <a:defRPr sz="1389" kern="1200">
          <a:solidFill>
            <a:schemeClr val="tx1"/>
          </a:solidFill>
          <a:latin typeface="+mn-lt"/>
          <a:ea typeface="+mn-ea"/>
          <a:cs typeface="+mn-cs"/>
        </a:defRPr>
      </a:lvl4pPr>
      <a:lvl5pPr marL="1428635" indent="-158737" algn="l" defTabSz="317475" rtl="0" eaLnBrk="1" latinLnBrk="0" hangingPunct="1">
        <a:spcBef>
          <a:spcPct val="20000"/>
        </a:spcBef>
        <a:buFont typeface="Arial"/>
        <a:buChar char="»"/>
        <a:defRPr sz="1389" kern="1200">
          <a:solidFill>
            <a:schemeClr val="tx1"/>
          </a:solidFill>
          <a:latin typeface="+mn-lt"/>
          <a:ea typeface="+mn-ea"/>
          <a:cs typeface="+mn-cs"/>
        </a:defRPr>
      </a:lvl5pPr>
      <a:lvl6pPr marL="1746110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6pPr>
      <a:lvl7pPr marL="2063585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7pPr>
      <a:lvl8pPr marL="2381060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8pPr>
      <a:lvl9pPr marL="2698534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1pPr>
      <a:lvl2pPr marL="317475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4950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952424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69898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87373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904848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222322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539797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7"/>
    </p:custDataLst>
    <p:extLst>
      <p:ext uri="{BB962C8B-B14F-4D97-AF65-F5344CB8AC3E}">
        <p14:creationId xmlns:p14="http://schemas.microsoft.com/office/powerpoint/2010/main" val="321008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</p:sldLayoutIdLst>
  <p:txStyles>
    <p:titleStyle>
      <a:lvl1pPr algn="ctr" defTabSz="317475" rtl="0" eaLnBrk="1" latinLnBrk="0" hangingPunct="1">
        <a:spcBef>
          <a:spcPct val="0"/>
        </a:spcBef>
        <a:buNone/>
        <a:defRPr sz="30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8106" indent="-238106" algn="l" defTabSz="317475" rtl="0" eaLnBrk="1" latinLnBrk="0" hangingPunct="1">
        <a:spcBef>
          <a:spcPct val="20000"/>
        </a:spcBef>
        <a:buFont typeface="Arial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1pPr>
      <a:lvl2pPr marL="515896" indent="-198421" algn="l" defTabSz="317475" rtl="0" eaLnBrk="1" latinLnBrk="0" hangingPunct="1">
        <a:spcBef>
          <a:spcPct val="20000"/>
        </a:spcBef>
        <a:buFont typeface="Arial"/>
        <a:buChar char="–"/>
        <a:defRPr sz="1944" kern="1200">
          <a:solidFill>
            <a:schemeClr val="tx1"/>
          </a:solidFill>
          <a:latin typeface="+mn-lt"/>
          <a:ea typeface="+mn-ea"/>
          <a:cs typeface="+mn-cs"/>
        </a:defRPr>
      </a:lvl2pPr>
      <a:lvl3pPr marL="793687" indent="-158737" algn="l" defTabSz="31747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111161" indent="-158737" algn="l" defTabSz="317475" rtl="0" eaLnBrk="1" latinLnBrk="0" hangingPunct="1">
        <a:spcBef>
          <a:spcPct val="20000"/>
        </a:spcBef>
        <a:buFont typeface="Arial"/>
        <a:buChar char="–"/>
        <a:defRPr sz="1389" kern="1200">
          <a:solidFill>
            <a:schemeClr val="tx1"/>
          </a:solidFill>
          <a:latin typeface="+mn-lt"/>
          <a:ea typeface="+mn-ea"/>
          <a:cs typeface="+mn-cs"/>
        </a:defRPr>
      </a:lvl4pPr>
      <a:lvl5pPr marL="1428635" indent="-158737" algn="l" defTabSz="317475" rtl="0" eaLnBrk="1" latinLnBrk="0" hangingPunct="1">
        <a:spcBef>
          <a:spcPct val="20000"/>
        </a:spcBef>
        <a:buFont typeface="Arial"/>
        <a:buChar char="»"/>
        <a:defRPr sz="1389" kern="1200">
          <a:solidFill>
            <a:schemeClr val="tx1"/>
          </a:solidFill>
          <a:latin typeface="+mn-lt"/>
          <a:ea typeface="+mn-ea"/>
          <a:cs typeface="+mn-cs"/>
        </a:defRPr>
      </a:lvl5pPr>
      <a:lvl6pPr marL="1746110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6pPr>
      <a:lvl7pPr marL="2063585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7pPr>
      <a:lvl8pPr marL="2381060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8pPr>
      <a:lvl9pPr marL="2698534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1pPr>
      <a:lvl2pPr marL="317475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4950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952424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69898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87373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904848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222322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539797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4"/>
    </p:custDataLst>
    <p:extLst>
      <p:ext uri="{BB962C8B-B14F-4D97-AF65-F5344CB8AC3E}">
        <p14:creationId xmlns:p14="http://schemas.microsoft.com/office/powerpoint/2010/main" val="1343821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</p:sldLayoutIdLst>
  <p:txStyles>
    <p:titleStyle>
      <a:lvl1pPr algn="ctr" defTabSz="317475" rtl="0" eaLnBrk="1" latinLnBrk="0" hangingPunct="1">
        <a:spcBef>
          <a:spcPct val="0"/>
        </a:spcBef>
        <a:buNone/>
        <a:defRPr sz="30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8106" indent="-238106" algn="l" defTabSz="317475" rtl="0" eaLnBrk="1" latinLnBrk="0" hangingPunct="1">
        <a:spcBef>
          <a:spcPct val="20000"/>
        </a:spcBef>
        <a:buFont typeface="Arial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1pPr>
      <a:lvl2pPr marL="515896" indent="-198421" algn="l" defTabSz="317475" rtl="0" eaLnBrk="1" latinLnBrk="0" hangingPunct="1">
        <a:spcBef>
          <a:spcPct val="20000"/>
        </a:spcBef>
        <a:buFont typeface="Arial"/>
        <a:buChar char="–"/>
        <a:defRPr sz="1944" kern="1200">
          <a:solidFill>
            <a:schemeClr val="tx1"/>
          </a:solidFill>
          <a:latin typeface="+mn-lt"/>
          <a:ea typeface="+mn-ea"/>
          <a:cs typeface="+mn-cs"/>
        </a:defRPr>
      </a:lvl2pPr>
      <a:lvl3pPr marL="793687" indent="-158737" algn="l" defTabSz="31747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111161" indent="-158737" algn="l" defTabSz="317475" rtl="0" eaLnBrk="1" latinLnBrk="0" hangingPunct="1">
        <a:spcBef>
          <a:spcPct val="20000"/>
        </a:spcBef>
        <a:buFont typeface="Arial"/>
        <a:buChar char="–"/>
        <a:defRPr sz="1389" kern="1200">
          <a:solidFill>
            <a:schemeClr val="tx1"/>
          </a:solidFill>
          <a:latin typeface="+mn-lt"/>
          <a:ea typeface="+mn-ea"/>
          <a:cs typeface="+mn-cs"/>
        </a:defRPr>
      </a:lvl4pPr>
      <a:lvl5pPr marL="1428635" indent="-158737" algn="l" defTabSz="317475" rtl="0" eaLnBrk="1" latinLnBrk="0" hangingPunct="1">
        <a:spcBef>
          <a:spcPct val="20000"/>
        </a:spcBef>
        <a:buFont typeface="Arial"/>
        <a:buChar char="»"/>
        <a:defRPr sz="1389" kern="1200">
          <a:solidFill>
            <a:schemeClr val="tx1"/>
          </a:solidFill>
          <a:latin typeface="+mn-lt"/>
          <a:ea typeface="+mn-ea"/>
          <a:cs typeface="+mn-cs"/>
        </a:defRPr>
      </a:lvl5pPr>
      <a:lvl6pPr marL="1746110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6pPr>
      <a:lvl7pPr marL="2063585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7pPr>
      <a:lvl8pPr marL="2381060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8pPr>
      <a:lvl9pPr marL="2698534" indent="-158737" algn="l" defTabSz="317475" rtl="0" eaLnBrk="1" latinLnBrk="0" hangingPunct="1">
        <a:spcBef>
          <a:spcPct val="20000"/>
        </a:spcBef>
        <a:buFont typeface="Arial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1pPr>
      <a:lvl2pPr marL="317475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4950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952424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69898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87373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904848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222322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539797" algn="l" defTabSz="317475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5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8"/>
    </p:custDataLst>
    <p:extLst>
      <p:ext uri="{BB962C8B-B14F-4D97-AF65-F5344CB8AC3E}">
        <p14:creationId xmlns:p14="http://schemas.microsoft.com/office/powerpoint/2010/main" val="11617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86" r:id="rId5"/>
    <p:sldLayoutId id="2147483752" r:id="rId6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4"/>
    </p:custDataLst>
    <p:extLst>
      <p:ext uri="{BB962C8B-B14F-4D97-AF65-F5344CB8AC3E}">
        <p14:creationId xmlns:p14="http://schemas.microsoft.com/office/powerpoint/2010/main" val="182721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1" r:id="rId2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4"/>
    </p:custDataLst>
    <p:extLst>
      <p:ext uri="{BB962C8B-B14F-4D97-AF65-F5344CB8AC3E}">
        <p14:creationId xmlns:p14="http://schemas.microsoft.com/office/powerpoint/2010/main" val="3174027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5" r:id="rId2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8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gleBackground_gold_RGB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554" y="-116417"/>
            <a:ext cx="9367953" cy="399779"/>
          </a:xfrm>
          <a:prstGeom prst="rect">
            <a:avLst/>
          </a:prstGeom>
        </p:spPr>
      </p:pic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70820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p:txStyles>
    <p:titleStyle>
      <a:lvl1pPr algn="ctr" defTabSz="380985" rtl="0" eaLnBrk="1" latinLnBrk="0" hangingPunct="1">
        <a:spcBef>
          <a:spcPct val="0"/>
        </a:spcBef>
        <a:buNone/>
        <a:defRPr sz="4000" b="0" i="0" u="none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4"/>
    </p:custDataLst>
    <p:extLst>
      <p:ext uri="{BB962C8B-B14F-4D97-AF65-F5344CB8AC3E}">
        <p14:creationId xmlns:p14="http://schemas.microsoft.com/office/powerpoint/2010/main" val="351748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4"/>
    </p:custDataLst>
    <p:extLst>
      <p:ext uri="{BB962C8B-B14F-4D97-AF65-F5344CB8AC3E}">
        <p14:creationId xmlns:p14="http://schemas.microsoft.com/office/powerpoint/2010/main" val="1280163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47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5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4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4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4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45.xml"/><Relationship Id="rId4" Type="http://schemas.openxmlformats.org/officeDocument/2006/relationships/image" Target="../media/image40.tm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46.xml"/><Relationship Id="rId4" Type="http://schemas.openxmlformats.org/officeDocument/2006/relationships/image" Target="../media/image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47.xml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48.xml"/><Relationship Id="rId4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4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50.xml"/><Relationship Id="rId4" Type="http://schemas.openxmlformats.org/officeDocument/2006/relationships/image" Target="../media/image44.tmp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60.xml"/><Relationship Id="rId4" Type="http://schemas.openxmlformats.org/officeDocument/2006/relationships/image" Target="../media/image54.tmp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5.xml"/><Relationship Id="rId1" Type="http://schemas.openxmlformats.org/officeDocument/2006/relationships/tags" Target="../tags/tag1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6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0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5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5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4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0307" y="1257300"/>
            <a:ext cx="7484364" cy="4082143"/>
          </a:xfrm>
        </p:spPr>
        <p:txBody>
          <a:bodyPr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Introduction to the </a:t>
            </a:r>
            <a:br>
              <a:rPr lang="en-US" dirty="0"/>
            </a:br>
            <a:r>
              <a:rPr lang="en-US" dirty="0"/>
              <a:t>Data Analytics – Techniques for Decision Making </a:t>
            </a:r>
            <a:br>
              <a:rPr lang="en-US" dirty="0"/>
            </a:br>
            <a:r>
              <a:rPr lang="en-US" dirty="0"/>
              <a:t>Certificate Program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39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97180" y="204108"/>
            <a:ext cx="8559239" cy="93215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Stackable Certificate Program with Pathways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An Data Analytics Application Developer</a:t>
            </a:r>
          </a:p>
          <a:p>
            <a:pPr lvl="1"/>
            <a:r>
              <a:rPr lang="en-US" sz="2400" dirty="0"/>
              <a:t>Data Analytics Certificate Program</a:t>
            </a:r>
          </a:p>
          <a:p>
            <a:pPr lvl="1"/>
            <a:r>
              <a:rPr lang="en-US" sz="2400" dirty="0"/>
              <a:t>Python Programming Certificate Program</a:t>
            </a:r>
          </a:p>
          <a:p>
            <a:r>
              <a:rPr lang="en-US" sz="2800" dirty="0"/>
              <a:t>An Aspiring Data Scientist</a:t>
            </a:r>
          </a:p>
          <a:p>
            <a:pPr lvl="1"/>
            <a:r>
              <a:rPr lang="en-US" sz="2400" dirty="0"/>
              <a:t>Data Analytics Certificate Program</a:t>
            </a:r>
          </a:p>
          <a:p>
            <a:pPr lvl="1"/>
            <a:r>
              <a:rPr lang="en-US" sz="2400" dirty="0"/>
              <a:t>Python Programming Certificate Program</a:t>
            </a:r>
          </a:p>
          <a:p>
            <a:pPr lvl="1"/>
            <a:r>
              <a:rPr lang="en-US" sz="2400" dirty="0"/>
              <a:t>Data Science Certificate Program</a:t>
            </a:r>
          </a:p>
          <a:p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7219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447271"/>
            <a:ext cx="8076956" cy="3780712"/>
          </a:xfrm>
        </p:spPr>
        <p:txBody>
          <a:bodyPr/>
          <a:lstStyle/>
          <a:p>
            <a:r>
              <a:rPr lang="en-US" dirty="0"/>
              <a:t>Manage organizational expectations</a:t>
            </a:r>
          </a:p>
          <a:p>
            <a:r>
              <a:rPr lang="en-US" dirty="0"/>
              <a:t>Understand the question before exploring the data</a:t>
            </a:r>
          </a:p>
          <a:p>
            <a:pPr lvl="1"/>
            <a:r>
              <a:rPr lang="en-US" dirty="0"/>
              <a:t>The business need</a:t>
            </a:r>
          </a:p>
          <a:p>
            <a:pPr lvl="1"/>
            <a:r>
              <a:rPr lang="en-US" dirty="0"/>
              <a:t>The analytical question</a:t>
            </a:r>
          </a:p>
          <a:p>
            <a:r>
              <a:rPr lang="en-US" dirty="0"/>
              <a:t>Know the limitations of the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69746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Excel, Power BI, and R</a:t>
            </a:r>
          </a:p>
          <a:p>
            <a:pPr algn="ctr"/>
            <a:r>
              <a:rPr lang="en-US" sz="2667" dirty="0">
                <a:solidFill>
                  <a:srgbClr val="33006F"/>
                </a:solidFill>
              </a:rPr>
              <a:t>Positioning of Excel, Power BI and R in This Course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61847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762000" y="206375"/>
            <a:ext cx="7620000" cy="99615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67" dirty="0">
                <a:latin typeface="Encode Sans Normal Black" panose="02000000000000000000" pitchFamily="2" charset="0"/>
              </a:rPr>
              <a:t>Expectation of Experience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85334" y="1286933"/>
          <a:ext cx="6773332" cy="3949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333">
                  <a:extLst>
                    <a:ext uri="{9D8B030D-6E8A-4147-A177-3AD203B41FA5}">
                      <a16:colId xmlns:a16="http://schemas.microsoft.com/office/drawing/2014/main" val="122575912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3880883844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1298940597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3833646491"/>
                    </a:ext>
                  </a:extLst>
                </a:gridCol>
              </a:tblGrid>
              <a:tr h="986367"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Excel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32786633"/>
                  </a:ext>
                </a:extLst>
              </a:tr>
              <a:tr h="986367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CSV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0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0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0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3426107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 Tables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0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41187105"/>
                  </a:ext>
                </a:extLst>
              </a:tr>
              <a:tr h="986367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Graphs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0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49692596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>
          <a:xfrm>
            <a:off x="3444240" y="2387600"/>
            <a:ext cx="579120" cy="7213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33006F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807200" y="4373880"/>
            <a:ext cx="619760" cy="78232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E8D3A2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807200" y="3366348"/>
            <a:ext cx="619760" cy="78232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E8D3A2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6807200" y="2326640"/>
            <a:ext cx="619760" cy="78232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E8D3A2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3454400" y="3378200"/>
            <a:ext cx="579120" cy="7213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33006F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3454400" y="4472518"/>
            <a:ext cx="579120" cy="7213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33006F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5217160" y="2387600"/>
            <a:ext cx="579120" cy="7213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33006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41651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Excel 2016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2667" b="0" dirty="0"/>
              <a:t>Existing Excel skill and experience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2667" b="0" dirty="0"/>
              <a:t>Exercises in both Excel and R to compare and contrast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2667" b="0" dirty="0"/>
              <a:t>Excel to confirm R solution is correct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2667" b="0" dirty="0"/>
              <a:t>Excel phased out during course</a:t>
            </a:r>
          </a:p>
        </p:txBody>
      </p:sp>
      <p:pic>
        <p:nvPicPr>
          <p:cNvPr id="5" name="Picture 4" descr="mpg.csv - Exce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17" y="3786872"/>
            <a:ext cx="3572383" cy="19281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11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Structured Query Language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33" dirty="0"/>
              <a:t>Existing SQL skill and experience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03" y="2088356"/>
            <a:ext cx="6043841" cy="2115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30600" y="3895924"/>
            <a:ext cx="1856598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solidFill>
                  <a:srgbClr val="330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SQL Documentation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8919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R Programming Language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2667" b="0" dirty="0"/>
              <a:t>No prior R experience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2667" b="0" dirty="0"/>
              <a:t>No programming experience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2667" b="0" dirty="0"/>
              <a:t>Import from Excel and SQL into R</a:t>
            </a:r>
          </a:p>
        </p:txBody>
      </p:sp>
      <p:pic>
        <p:nvPicPr>
          <p:cNvPr id="2050" name="Picture 2" descr="File:R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51" y="2977765"/>
            <a:ext cx="2561696" cy="198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3858" y="5101432"/>
            <a:ext cx="15055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solidFill>
                  <a:srgbClr val="330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R.project.org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18511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 Power BI in this course</a:t>
            </a:r>
          </a:p>
          <a:p>
            <a:r>
              <a:rPr lang="en-US" dirty="0"/>
              <a:t>Power BI is the focus of Data Visualization course</a:t>
            </a:r>
          </a:p>
          <a:p>
            <a:r>
              <a:rPr lang="en-US" dirty="0"/>
              <a:t>Integration with R</a:t>
            </a:r>
          </a:p>
          <a:p>
            <a:pPr lvl="1"/>
            <a:r>
              <a:rPr lang="en-US" dirty="0"/>
              <a:t>Data visualization using </a:t>
            </a:r>
            <a:r>
              <a:rPr lang="en-US" dirty="0" err="1"/>
              <a:t>ggplot</a:t>
            </a:r>
            <a:endParaRPr lang="en-US" dirty="0"/>
          </a:p>
          <a:p>
            <a:pPr lvl="1"/>
            <a:r>
              <a:rPr lang="en-US" dirty="0"/>
              <a:t>Data wrangling using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46" y="228601"/>
            <a:ext cx="15748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14548" y="1808045"/>
            <a:ext cx="1760418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solidFill>
                  <a:srgbClr val="330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US" sz="833" dirty="0" err="1">
                <a:solidFill>
                  <a:srgbClr val="330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PowerBI</a:t>
            </a:r>
            <a:r>
              <a:rPr lang="en-US" sz="833" dirty="0">
                <a:solidFill>
                  <a:srgbClr val="330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Microsoft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3723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21797" y="1578340"/>
            <a:ext cx="6460763" cy="2201463"/>
          </a:xfrm>
        </p:spPr>
        <p:txBody>
          <a:bodyPr/>
          <a:lstStyle/>
          <a:p>
            <a:pPr algn="ctr"/>
            <a:r>
              <a:rPr lang="en-US" dirty="0"/>
              <a:t>Jupyter Notebook Environment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03169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6696"/>
            <a:ext cx="7620000" cy="48416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33595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Virtual Labs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625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364674"/>
            <a:ext cx="4465864" cy="3721676"/>
            <a:chOff x="0" y="1364674"/>
            <a:chExt cx="4465864" cy="3721676"/>
          </a:xfrm>
        </p:grpSpPr>
        <p:sp>
          <p:nvSpPr>
            <p:cNvPr id="4" name="Pentagon 3"/>
            <p:cNvSpPr/>
            <p:nvPr/>
          </p:nvSpPr>
          <p:spPr>
            <a:xfrm>
              <a:off x="0" y="1364674"/>
              <a:ext cx="4465864" cy="3721676"/>
            </a:xfrm>
            <a:prstGeom prst="homePlat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5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Retrospective </a:t>
              </a:r>
            </a:p>
            <a:p>
              <a:pPr algn="ctr"/>
              <a:r>
                <a:rPr lang="en-US" sz="15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Analytics</a:t>
              </a:r>
            </a:p>
            <a:p>
              <a:pPr algn="ctr"/>
              <a:r>
                <a:rPr lang="en-US" sz="1125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“Business </a:t>
              </a:r>
            </a:p>
            <a:p>
              <a:pPr algn="ctr"/>
              <a:r>
                <a:rPr lang="en-US" sz="1125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Intelligence</a:t>
              </a:r>
              <a:r>
                <a:rPr lang="en-US" sz="1125" dirty="0"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3393" y="1495549"/>
              <a:ext cx="24760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KNOW what drove Historical Sales</a:t>
              </a:r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Analytics Market Trends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805309" y="1364674"/>
            <a:ext cx="4342833" cy="3721676"/>
            <a:chOff x="4805309" y="1364674"/>
            <a:chExt cx="4342833" cy="3721676"/>
          </a:xfrm>
        </p:grpSpPr>
        <p:sp>
          <p:nvSpPr>
            <p:cNvPr id="10" name="Pentagon 9"/>
            <p:cNvSpPr/>
            <p:nvPr/>
          </p:nvSpPr>
          <p:spPr>
            <a:xfrm>
              <a:off x="4805309" y="1364674"/>
              <a:ext cx="4342833" cy="3721676"/>
            </a:xfrm>
            <a:prstGeom prst="homePlat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5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Real-Time</a:t>
              </a:r>
            </a:p>
            <a:p>
              <a:pPr algn="ctr"/>
              <a:r>
                <a:rPr lang="en-US" sz="15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Analytics</a:t>
              </a:r>
            </a:p>
            <a:p>
              <a:pPr algn="ctr"/>
              <a:endParaRPr lang="en-US" sz="112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12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65631" y="1465053"/>
              <a:ext cx="26053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RECOMMENDATIONS</a:t>
              </a:r>
            </a:p>
            <a:p>
              <a:pPr algn="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and decision support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02371" y="1364674"/>
            <a:ext cx="4037124" cy="3721676"/>
            <a:chOff x="2602371" y="1364674"/>
            <a:chExt cx="4037124" cy="3721676"/>
          </a:xfrm>
        </p:grpSpPr>
        <p:sp>
          <p:nvSpPr>
            <p:cNvPr id="7" name="Pentagon 6"/>
            <p:cNvSpPr/>
            <p:nvPr/>
          </p:nvSpPr>
          <p:spPr>
            <a:xfrm>
              <a:off x="2613086" y="1364674"/>
              <a:ext cx="4026409" cy="3721676"/>
            </a:xfrm>
            <a:prstGeom prst="homePlat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5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</a:t>
              </a:r>
            </a:p>
            <a:p>
              <a:pPr algn="ctr"/>
              <a:r>
                <a:rPr lang="en-US" sz="15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Analytics</a:t>
              </a:r>
            </a:p>
            <a:p>
              <a:pPr algn="ctr"/>
              <a:endParaRPr lang="en-US" sz="1125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1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02371" y="1453601"/>
              <a:ext cx="25424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PREDICTION like </a:t>
              </a: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Preventative Healthcare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591254" y="2203435"/>
            <a:ext cx="2144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Customer who viewed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item, also viewed….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Online shopping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773227" y="2317955"/>
            <a:ext cx="3139104" cy="1984782"/>
            <a:chOff x="2773227" y="2317955"/>
            <a:chExt cx="3139104" cy="1984782"/>
          </a:xfrm>
        </p:grpSpPr>
        <p:grpSp>
          <p:nvGrpSpPr>
            <p:cNvPr id="16" name="Group 15"/>
            <p:cNvGrpSpPr/>
            <p:nvPr/>
          </p:nvGrpSpPr>
          <p:grpSpPr>
            <a:xfrm>
              <a:off x="4428857" y="2317955"/>
              <a:ext cx="1483474" cy="1802846"/>
              <a:chOff x="9038492" y="-117231"/>
              <a:chExt cx="2373557" cy="1991332"/>
            </a:xfrm>
            <a:noFill/>
          </p:grpSpPr>
          <p:sp>
            <p:nvSpPr>
              <p:cNvPr id="15" name="Pentagon 14"/>
              <p:cNvSpPr/>
              <p:nvPr/>
            </p:nvSpPr>
            <p:spPr>
              <a:xfrm>
                <a:off x="9038492" y="-117231"/>
                <a:ext cx="1717675" cy="180791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050890" y="-63638"/>
                <a:ext cx="2361159" cy="193773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Robert,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It’s for you…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apparently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your heart is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about to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fail.</a:t>
                </a: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3227" y="2357687"/>
              <a:ext cx="1692637" cy="1945050"/>
            </a:xfrm>
            <a:prstGeom prst="rect">
              <a:avLst/>
            </a:prstGeom>
          </p:spPr>
        </p:pic>
      </p:grpSp>
      <p:pic>
        <p:nvPicPr>
          <p:cNvPr id="5" name="Graphic 97">
            <a:extLst>
              <a:ext uri="{FF2B5EF4-FFF2-40B4-BE49-F238E27FC236}">
                <a16:creationId xmlns:a16="http://schemas.microsoft.com/office/drawing/2014/main" id="{DEEF560E-CBC6-4FF2-AF8A-4CE7E58AB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65" y="2521722"/>
            <a:ext cx="1875106" cy="1443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646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the Labs page in the Lesson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Every lesson has labs.</a:t>
            </a:r>
          </a:p>
          <a:p>
            <a:r>
              <a:rPr lang="en-US" dirty="0"/>
              <a:t>You can also bookmark the location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01383" y="2659874"/>
            <a:ext cx="4124960" cy="9328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744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Learner Dashboard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an email address you will remember.</a:t>
            </a:r>
          </a:p>
          <a:p>
            <a:pPr lvl="1"/>
            <a:r>
              <a:rPr lang="en-US" dirty="0"/>
              <a:t>This is your “login”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12241" y="3087317"/>
            <a:ext cx="6136639" cy="1962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37415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Launch the session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Launch Part 1 to activate the session.</a:t>
            </a:r>
          </a:p>
          <a:p>
            <a:pPr lvl="1"/>
            <a:r>
              <a:rPr lang="en-US" dirty="0"/>
              <a:t>It will say deploying for a few seconds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3332480"/>
            <a:ext cx="7620000" cy="118872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47641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session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Once launched, the session is active.</a:t>
            </a:r>
          </a:p>
          <a:p>
            <a:r>
              <a:rPr lang="en-US" dirty="0"/>
              <a:t>Will expire at the end time.</a:t>
            </a:r>
          </a:p>
          <a:p>
            <a:pPr lvl="1"/>
            <a:r>
              <a:rPr lang="en-US" dirty="0"/>
              <a:t>All data is lost.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3154680"/>
            <a:ext cx="7620000" cy="11531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33788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Jupyter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These are your notebooks.</a:t>
            </a:r>
          </a:p>
          <a:p>
            <a:pPr lvl="1"/>
            <a:r>
              <a:rPr lang="en-US" dirty="0"/>
              <a:t>Instructors can only access if you give them the URL.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1" y="2857500"/>
            <a:ext cx="7619999" cy="1978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34040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Rename your notebook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09652" y="1216560"/>
            <a:ext cx="3468927" cy="3522411"/>
          </a:xfrm>
        </p:spPr>
        <p:txBody>
          <a:bodyPr/>
          <a:lstStyle/>
          <a:p>
            <a:r>
              <a:rPr lang="en-US" dirty="0"/>
              <a:t>All notebooks start off alike</a:t>
            </a:r>
          </a:p>
          <a:p>
            <a:pPr lvl="1"/>
            <a:r>
              <a:rPr lang="en-US" dirty="0"/>
              <a:t>Studentname-L01-2-ggplot</a:t>
            </a:r>
          </a:p>
          <a:p>
            <a:r>
              <a:rPr lang="en-US" dirty="0"/>
              <a:t>Rename with your name.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578" y="1265761"/>
            <a:ext cx="3903423" cy="44492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93419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Submitting Assignments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43281" y="1216560"/>
            <a:ext cx="4338319" cy="4015841"/>
          </a:xfrm>
        </p:spPr>
        <p:txBody>
          <a:bodyPr/>
          <a:lstStyle/>
          <a:p>
            <a:r>
              <a:rPr lang="en-US" dirty="0"/>
              <a:t>Download as an HTML copy of your completed Notebook.</a:t>
            </a:r>
          </a:p>
          <a:p>
            <a:pPr lvl="1"/>
            <a:r>
              <a:rPr lang="en-US" dirty="0"/>
              <a:t>Static copy HTML file</a:t>
            </a:r>
          </a:p>
          <a:p>
            <a:r>
              <a:rPr lang="en-US" dirty="0"/>
              <a:t>Submit the URL as a </a:t>
            </a:r>
            <a:br>
              <a:rPr lang="en-US" dirty="0"/>
            </a:br>
            <a:r>
              <a:rPr lang="en-US" dirty="0"/>
              <a:t>Comment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47217"/>
            <a:ext cx="3352800" cy="446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2948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Reverting your notebook.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can Save Checkpoints</a:t>
            </a:r>
          </a:p>
          <a:p>
            <a:r>
              <a:rPr lang="en-US" dirty="0"/>
              <a:t>You can also Restart &amp; Clear Output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71" y="2775148"/>
            <a:ext cx="5391679" cy="28433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55685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Remember to Shutdown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70001" y="1216560"/>
            <a:ext cx="3873119" cy="3741521"/>
          </a:xfrm>
        </p:spPr>
        <p:txBody>
          <a:bodyPr/>
          <a:lstStyle/>
          <a:p>
            <a:r>
              <a:rPr lang="en-US" dirty="0"/>
              <a:t>Running notebooks take up memory space on the server.</a:t>
            </a:r>
          </a:p>
          <a:p>
            <a:pPr lvl="1"/>
            <a:r>
              <a:rPr lang="en-US" dirty="0"/>
              <a:t>Close and Halt</a:t>
            </a:r>
          </a:p>
          <a:p>
            <a:pPr lvl="1"/>
            <a:r>
              <a:rPr lang="en-US" dirty="0"/>
              <a:t>Or Shutdown from main console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76" y="1351280"/>
            <a:ext cx="3827824" cy="436372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57" y="4798131"/>
            <a:ext cx="2658923" cy="916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81108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Have fun learning how to program in R.</a:t>
            </a:r>
          </a:p>
          <a:p>
            <a:r>
              <a:rPr lang="en-US" dirty="0"/>
              <a:t>Rely on your Excel skills for understanding what things will look like.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058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18598" y="1230939"/>
            <a:ext cx="8196210" cy="3084480"/>
          </a:xfrm>
        </p:spPr>
        <p:txBody>
          <a:bodyPr/>
          <a:lstStyle/>
          <a:p>
            <a:pPr marL="321456" indent="-321456">
              <a:buFont typeface="+mj-lt"/>
              <a:buAutoNum type="arabicPeriod"/>
            </a:pPr>
            <a:r>
              <a:rPr lang="en-US" sz="2400" b="0" dirty="0"/>
              <a:t>Powerful, ubiquitous computing </a:t>
            </a:r>
          </a:p>
          <a:p>
            <a:pPr marL="321456" indent="-321456">
              <a:buFont typeface="+mj-lt"/>
              <a:buAutoNum type="arabicPeriod"/>
            </a:pPr>
            <a:r>
              <a:rPr lang="en-US" sz="2400" b="0" dirty="0"/>
              <a:t>R and Python in addition to SQL programming languages</a:t>
            </a:r>
          </a:p>
          <a:p>
            <a:pPr marL="321456" indent="-321456">
              <a:buFont typeface="+mj-lt"/>
              <a:buAutoNum type="arabicPeriod"/>
            </a:pPr>
            <a:r>
              <a:rPr lang="en-US" sz="2400" b="0" dirty="0"/>
              <a:t>Machine Learning</a:t>
            </a:r>
          </a:p>
          <a:p>
            <a:pPr marL="0" indent="0">
              <a:buNone/>
            </a:pPr>
            <a:endParaRPr lang="en-US" sz="2400" b="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1885" y="259388"/>
            <a:ext cx="8548007" cy="8286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33006F"/>
                </a:solidFill>
                <a:latin typeface="Encode Sans Normal Black"/>
                <a:ea typeface="+mn-ea"/>
                <a:cs typeface="Encode Sans Normal Black"/>
              </a:rPr>
              <a:t>The </a:t>
            </a:r>
            <a:r>
              <a:rPr lang="en-US" sz="3600" u="sng" dirty="0">
                <a:solidFill>
                  <a:srgbClr val="33006F"/>
                </a:solidFill>
                <a:latin typeface="Encode Sans Normal Black"/>
                <a:ea typeface="+mn-ea"/>
                <a:cs typeface="Encode Sans Normal Black"/>
              </a:rPr>
              <a:t>New</a:t>
            </a:r>
            <a:r>
              <a:rPr lang="en-US" sz="3600" dirty="0">
                <a:solidFill>
                  <a:srgbClr val="33006F"/>
                </a:solidFill>
                <a:latin typeface="Encode Sans Normal Black"/>
                <a:ea typeface="+mn-ea"/>
                <a:cs typeface="Encode Sans Normal Black"/>
              </a:rPr>
              <a:t> Data Analytics Tool Box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01730" y="2681128"/>
            <a:ext cx="5693084" cy="2919571"/>
            <a:chOff x="1801730" y="2681129"/>
            <a:chExt cx="4964339" cy="23839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126158" y="2681129"/>
              <a:ext cx="5087" cy="2184882"/>
            </a:xfrm>
            <a:prstGeom prst="line">
              <a:avLst/>
            </a:prstGeom>
            <a:ln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 rot="16200000">
              <a:off x="1691444" y="3939675"/>
              <a:ext cx="486030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/>
                <a:t>Scale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129550" y="4799583"/>
              <a:ext cx="44914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056530" y="4799584"/>
              <a:ext cx="550151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/>
                <a:t>Agility</a:t>
              </a:r>
            </a:p>
          </p:txBody>
        </p:sp>
        <p:sp>
          <p:nvSpPr>
            <p:cNvPr id="14" name="Pentagon 13"/>
            <p:cNvSpPr/>
            <p:nvPr/>
          </p:nvSpPr>
          <p:spPr>
            <a:xfrm>
              <a:off x="4516703" y="3084109"/>
              <a:ext cx="2249366" cy="1715473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3" name="Pentagon 12"/>
            <p:cNvSpPr/>
            <p:nvPr/>
          </p:nvSpPr>
          <p:spPr>
            <a:xfrm>
              <a:off x="2906475" y="3084109"/>
              <a:ext cx="2476228" cy="1715473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125" dirty="0">
                <a:solidFill>
                  <a:schemeClr val="tx1"/>
                </a:solidFill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2129549" y="3084109"/>
              <a:ext cx="1611923" cy="1715473"/>
            </a:xfrm>
            <a:prstGeom prst="homePlat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  <p:sp>
          <p:nvSpPr>
            <p:cNvPr id="16" name="Right Arrow 15"/>
            <p:cNvSpPr/>
            <p:nvPr/>
          </p:nvSpPr>
          <p:spPr>
            <a:xfrm rot="20412107">
              <a:off x="2242277" y="3922178"/>
              <a:ext cx="4057872" cy="374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/>
                <a:t>Programming Languages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380905" y="4538214"/>
              <a:ext cx="3736873" cy="374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/>
                <a:t>Machine Learning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70672" y="3145512"/>
              <a:ext cx="1005403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/>
                <a:t>RECOMMEND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58113" y="3145512"/>
              <a:ext cx="577402" cy="265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/>
                <a:t>KNOW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 rot="16200000">
              <a:off x="1455909" y="3754361"/>
              <a:ext cx="1715473" cy="374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/>
                <a:t>Powerful Computing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81889" y="3137625"/>
              <a:ext cx="679994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/>
                <a:t>PREDICT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2126159" y="4631064"/>
              <a:ext cx="400013" cy="2821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3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Programming Languages to Wrangle &amp; Explore Data</a:t>
            </a:r>
            <a:endParaRPr lang="en-US" sz="32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7180" y="1333500"/>
            <a:ext cx="8558335" cy="3589564"/>
          </a:xfrm>
        </p:spPr>
        <p:txBody>
          <a:bodyPr/>
          <a:lstStyle/>
          <a:p>
            <a:pPr marL="0" indent="0">
              <a:lnSpc>
                <a:spcPct val="114000"/>
              </a:lnSpc>
              <a:spcBef>
                <a:spcPts val="600"/>
              </a:spcBef>
              <a:buNone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Spreadsheets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Swiss Army knife for smaller tasks</a:t>
            </a:r>
          </a:p>
          <a:p>
            <a:r>
              <a:rPr lang="en-US" dirty="0"/>
              <a:t>Structured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Query Language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 </a:t>
            </a:r>
          </a:p>
          <a:p>
            <a:pPr lvl="1"/>
            <a:r>
              <a:rPr lang="en-US" dirty="0"/>
              <a:t>‘Lingua Franca’ of data wrangling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593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Programming Languages to Wrangle &amp; Explore Data</a:t>
            </a:r>
            <a:endParaRPr lang="en-US" sz="32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7180" y="1136257"/>
            <a:ext cx="8558335" cy="3786807"/>
          </a:xfrm>
        </p:spPr>
        <p:txBody>
          <a:bodyPr/>
          <a:lstStyle/>
          <a:p>
            <a:pPr marL="0" indent="0">
              <a:lnSpc>
                <a:spcPct val="114000"/>
              </a:lnSpc>
              <a:spcBef>
                <a:spcPts val="600"/>
              </a:spcBef>
              <a:buNone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Data Wrangling and Exploring Programming Languages</a:t>
            </a:r>
          </a:p>
          <a:p>
            <a:pPr lvl="1">
              <a:lnSpc>
                <a:spcPct val="114000"/>
              </a:lnSpc>
              <a:spcBef>
                <a:spcPts val="600"/>
              </a:spcBef>
            </a:pPr>
            <a:r>
              <a:rPr lang="en-US" dirty="0"/>
              <a:t>R – Statistical Programming Language</a:t>
            </a:r>
          </a:p>
          <a:p>
            <a:pPr lvl="1">
              <a:lnSpc>
                <a:spcPct val="114000"/>
              </a:lnSpc>
              <a:spcBef>
                <a:spcPts val="600"/>
              </a:spcBef>
            </a:pPr>
            <a:r>
              <a:rPr lang="en-US" dirty="0"/>
              <a:t>Python – Data Application Development Language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buNone/>
            </a:pPr>
            <a:r>
              <a:rPr lang="en-US" i="1" dirty="0"/>
              <a:t>…..Boost productivity and speed of analysis</a:t>
            </a:r>
          </a:p>
          <a:p>
            <a:pPr>
              <a:lnSpc>
                <a:spcPct val="114000"/>
              </a:lnSpc>
              <a:spcBef>
                <a:spcPts val="6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68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From Data Mining </a:t>
            </a:r>
          </a:p>
          <a:p>
            <a:pPr algn="r"/>
            <a:r>
              <a:rPr lang="en-US" dirty="0"/>
              <a:t>to Machine Learning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8084" y="1354582"/>
            <a:ext cx="8558335" cy="3522411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/>
              <a:t>Machine Learning Algorithms not only predict outcomes, but also can continue to learn and improve in real-time based on accuracy of predictions and recommendations</a:t>
            </a:r>
          </a:p>
          <a:p>
            <a:endParaRPr lang="en-US" b="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13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From Data Mining / Machine Learning Concepts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8335" y="1578869"/>
            <a:ext cx="3765861" cy="2622196"/>
          </a:xfrm>
        </p:spPr>
        <p:txBody>
          <a:bodyPr/>
          <a:lstStyle/>
          <a:p>
            <a:pPr marL="0" indent="0">
              <a:lnSpc>
                <a:spcPct val="114000"/>
              </a:lnSpc>
              <a:spcBef>
                <a:spcPts val="600"/>
              </a:spcBef>
              <a:buNone/>
            </a:pP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Supervised Learning</a:t>
            </a:r>
          </a:p>
          <a:p>
            <a:pPr lvl="1"/>
            <a:r>
              <a:rPr lang="en-US" sz="2800" dirty="0"/>
              <a:t>Regression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</a:pPr>
            <a:r>
              <a:rPr lang="en-US" sz="2800" dirty="0"/>
              <a:t>Classification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buNone/>
            </a:pP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Unsupervised Learning</a:t>
            </a:r>
          </a:p>
          <a:p>
            <a:pPr lvl="1">
              <a:lnSpc>
                <a:spcPct val="114000"/>
              </a:lnSpc>
              <a:spcBef>
                <a:spcPts val="600"/>
              </a:spcBef>
            </a:pPr>
            <a:r>
              <a:rPr lang="en-US" sz="2800" dirty="0"/>
              <a:t>Clustering</a:t>
            </a:r>
          </a:p>
          <a:p>
            <a:pPr marL="0" indent="0">
              <a:buNone/>
            </a:pPr>
            <a:endParaRPr lang="en-US" sz="3200" i="1" dirty="0"/>
          </a:p>
          <a:p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114800" y="1685572"/>
            <a:ext cx="5029200" cy="2980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85" lvl="1" defTabSz="380985">
              <a:lnSpc>
                <a:spcPct val="114000"/>
              </a:lnSpc>
              <a:spcBef>
                <a:spcPts val="600"/>
              </a:spcBef>
            </a:pPr>
            <a:r>
              <a:rPr lang="en-US" sz="2000" b="1" dirty="0">
                <a:solidFill>
                  <a:srgbClr val="D8D9DA">
                    <a:lumMod val="10000"/>
                  </a:srgbClr>
                </a:solidFill>
                <a:latin typeface="Open Sans Light"/>
              </a:rPr>
              <a:t>Algorithms:</a:t>
            </a:r>
          </a:p>
          <a:p>
            <a:pPr marL="619100" lvl="1" indent="-238115" defTabSz="380985">
              <a:lnSpc>
                <a:spcPct val="114000"/>
              </a:lnSpc>
              <a:spcBef>
                <a:spcPts val="600"/>
              </a:spcBef>
              <a:buFont typeface="Arial"/>
              <a:buChar char="–"/>
            </a:pPr>
            <a:r>
              <a:rPr lang="en-US" sz="2000" dirty="0">
                <a:solidFill>
                  <a:srgbClr val="D8D9DA">
                    <a:lumMod val="10000"/>
                  </a:srgbClr>
                </a:solidFill>
                <a:latin typeface="Open Sans Light"/>
              </a:rPr>
              <a:t>Linear regression</a:t>
            </a:r>
          </a:p>
          <a:p>
            <a:pPr marL="619100" lvl="1" indent="-238115" defTabSz="380985">
              <a:lnSpc>
                <a:spcPct val="114000"/>
              </a:lnSpc>
              <a:spcBef>
                <a:spcPts val="600"/>
              </a:spcBef>
              <a:buFont typeface="Arial"/>
              <a:buChar char="–"/>
            </a:pPr>
            <a:r>
              <a:rPr lang="en-US" sz="2000" dirty="0">
                <a:solidFill>
                  <a:srgbClr val="D8D9DA">
                    <a:lumMod val="10000"/>
                  </a:srgbClr>
                </a:solidFill>
                <a:latin typeface="Open Sans Light"/>
              </a:rPr>
              <a:t>Logistic regression</a:t>
            </a:r>
          </a:p>
          <a:p>
            <a:pPr marL="619100" lvl="1" indent="-238115" defTabSz="380985">
              <a:lnSpc>
                <a:spcPct val="114000"/>
              </a:lnSpc>
              <a:spcBef>
                <a:spcPts val="600"/>
              </a:spcBef>
              <a:buFont typeface="Arial"/>
              <a:buChar char="–"/>
            </a:pPr>
            <a:r>
              <a:rPr lang="en-US" sz="2000" dirty="0">
                <a:solidFill>
                  <a:srgbClr val="D8D9DA">
                    <a:lumMod val="10000"/>
                  </a:srgbClr>
                </a:solidFill>
                <a:latin typeface="Open Sans Light"/>
              </a:rPr>
              <a:t>Decision Trees</a:t>
            </a:r>
          </a:p>
          <a:p>
            <a:pPr marL="619100" lvl="1" indent="-238115" defTabSz="380985">
              <a:lnSpc>
                <a:spcPct val="114000"/>
              </a:lnSpc>
              <a:spcBef>
                <a:spcPts val="600"/>
              </a:spcBef>
              <a:buFont typeface="Arial"/>
              <a:buChar char="–"/>
            </a:pPr>
            <a:r>
              <a:rPr lang="en-US" sz="2000" dirty="0">
                <a:solidFill>
                  <a:srgbClr val="D8D9DA">
                    <a:lumMod val="10000"/>
                  </a:srgbClr>
                </a:solidFill>
                <a:latin typeface="Open Sans Light"/>
              </a:rPr>
              <a:t>Support Vector Machines</a:t>
            </a:r>
          </a:p>
          <a:p>
            <a:pPr marL="619100" lvl="1" indent="-238115" defTabSz="380985">
              <a:lnSpc>
                <a:spcPct val="114000"/>
              </a:lnSpc>
              <a:spcBef>
                <a:spcPts val="600"/>
              </a:spcBef>
              <a:buFont typeface="Arial"/>
              <a:buChar char="–"/>
            </a:pPr>
            <a:r>
              <a:rPr lang="en-US" sz="2000" dirty="0">
                <a:solidFill>
                  <a:srgbClr val="D8D9DA">
                    <a:lumMod val="10000"/>
                  </a:srgbClr>
                </a:solidFill>
                <a:latin typeface="Open Sans Light"/>
              </a:rPr>
              <a:t>Neural Networks</a:t>
            </a:r>
          </a:p>
          <a:p>
            <a:pPr marL="619100" lvl="1" indent="-238115" defTabSz="380985">
              <a:lnSpc>
                <a:spcPct val="114000"/>
              </a:lnSpc>
              <a:spcBef>
                <a:spcPts val="600"/>
              </a:spcBef>
              <a:buFont typeface="Arial"/>
              <a:buChar char="–"/>
            </a:pPr>
            <a:r>
              <a:rPr lang="en-US" sz="2000" dirty="0">
                <a:solidFill>
                  <a:srgbClr val="D8D9DA">
                    <a:lumMod val="10000"/>
                  </a:srgbClr>
                </a:solidFill>
                <a:latin typeface="Open Sans Light"/>
              </a:rPr>
              <a:t>… many more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519577" y="1685572"/>
            <a:ext cx="724619" cy="4313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26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An Overview of the Iterative </a:t>
            </a:r>
            <a:br>
              <a:rPr lang="en-US" dirty="0"/>
            </a:br>
            <a:r>
              <a:rPr lang="en-US" dirty="0"/>
              <a:t>Data Analysis Process</a:t>
            </a:r>
            <a:endParaRPr lang="en-US" dirty="0">
              <a:solidFill>
                <a:srgbClr val="33006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867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3963"/>
            <a:ext cx="6858000" cy="596635"/>
          </a:xfrm>
        </p:spPr>
        <p:txBody>
          <a:bodyPr>
            <a:noAutofit/>
          </a:bodyPr>
          <a:lstStyle/>
          <a:p>
            <a:r>
              <a:rPr lang="en-US" sz="4000" dirty="0"/>
              <a:t>Start With a Question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96" y="719775"/>
            <a:ext cx="6564704" cy="49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8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Iterative Data Analysis Process Parts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88914164"/>
              </p:ext>
            </p:extLst>
          </p:nvPr>
        </p:nvGraphicFramePr>
        <p:xfrm>
          <a:off x="618225" y="1377590"/>
          <a:ext cx="7283571" cy="4337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6193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9885" y="1713542"/>
            <a:ext cx="7313896" cy="2201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Analysis Essentials</a:t>
            </a:r>
          </a:p>
          <a:p>
            <a:pPr algn="ctr"/>
            <a:r>
              <a:rPr lang="en-US" sz="2667" dirty="0">
                <a:solidFill>
                  <a:srgbClr val="33006F"/>
                </a:solidFill>
              </a:rPr>
              <a:t>Day 1</a:t>
            </a:r>
          </a:p>
          <a:p>
            <a:pPr algn="ctr"/>
            <a:endParaRPr lang="en-US" sz="2667" dirty="0">
              <a:solidFill>
                <a:srgbClr val="33006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6164" y="3236726"/>
            <a:ext cx="4856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Helping you through the journey</a:t>
            </a:r>
          </a:p>
          <a:p>
            <a:pPr marL="342900" indent="-342900">
              <a:buFont typeface="Calibri" panose="020F0502020204030204" pitchFamily="34" charset="0"/>
              <a:buChar char="−"/>
            </a:pPr>
            <a:r>
              <a:rPr lang="en-US" sz="2400" dirty="0"/>
              <a:t>Michael Lisin (mlisin@uw.edu)</a:t>
            </a:r>
          </a:p>
          <a:p>
            <a:pPr marL="342900" indent="-342900">
              <a:buFont typeface="Calibri" panose="020F0502020204030204" pitchFamily="34" charset="0"/>
              <a:buChar char="−"/>
            </a:pPr>
            <a:r>
              <a:rPr lang="en-US" sz="2400" dirty="0" err="1"/>
              <a:t>Rajini</a:t>
            </a:r>
            <a:r>
              <a:rPr lang="en-US" sz="2400" dirty="0"/>
              <a:t> </a:t>
            </a:r>
            <a:r>
              <a:rPr lang="en-US" sz="2400" dirty="0" err="1"/>
              <a:t>Chintalapuri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7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1. Ask Question(s)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Hypothesis </a:t>
            </a:r>
            <a:r>
              <a:rPr lang="en-US" sz="3200" u="sng" dirty="0"/>
              <a:t>Generating </a:t>
            </a:r>
            <a:r>
              <a:rPr lang="en-US" sz="3200" dirty="0"/>
              <a:t>Question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 Open or “Why” Questions about present or past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 Example: Why did sales rise in the past two quarters?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1457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1. Ask Question(s)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Hypothesis </a:t>
            </a:r>
            <a:r>
              <a:rPr lang="en-US" sz="3200" u="sng" dirty="0"/>
              <a:t>Confirming </a:t>
            </a:r>
            <a:r>
              <a:rPr lang="en-US" sz="3200" dirty="0"/>
              <a:t>Question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 Yes/No Questions about the present or past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 Example: Was the rise in sales in the past two quarters caused by Asia region sales growth?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5257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1. Ask Question(s)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u="sng" dirty="0"/>
              <a:t>Prediction</a:t>
            </a:r>
            <a:r>
              <a:rPr lang="en-US" sz="3200" dirty="0"/>
              <a:t> Question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 “What will” or “How will” Questions about the future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/>
              <a:t> Example: If we increase price by 10%, how will that impact sales volume?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329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Translate to Data Analysis Question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4300" y="1136257"/>
            <a:ext cx="8899071" cy="363168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SALES GROWTH EXAMPLE</a:t>
            </a:r>
          </a:p>
          <a:p>
            <a:pPr marL="0" indent="0">
              <a:buNone/>
            </a:pPr>
            <a:r>
              <a:rPr lang="en-US" sz="2400" dirty="0"/>
              <a:t>How did sales change over the past two quarters by:</a:t>
            </a:r>
          </a:p>
          <a:p>
            <a:pPr lvl="1"/>
            <a:r>
              <a:rPr lang="en-US" sz="2000" dirty="0"/>
              <a:t>Region</a:t>
            </a:r>
          </a:p>
          <a:p>
            <a:pPr lvl="2"/>
            <a:r>
              <a:rPr lang="en-US" sz="2000" dirty="0"/>
              <a:t>Sales Office</a:t>
            </a:r>
          </a:p>
          <a:p>
            <a:pPr lvl="3"/>
            <a:r>
              <a:rPr lang="en-US" sz="2000" dirty="0"/>
              <a:t>Sales Person</a:t>
            </a:r>
          </a:p>
          <a:p>
            <a:pPr lvl="1"/>
            <a:r>
              <a:rPr lang="en-US" sz="2000" dirty="0"/>
              <a:t>Product Line</a:t>
            </a:r>
          </a:p>
          <a:p>
            <a:pPr lvl="2"/>
            <a:r>
              <a:rPr lang="en-US" sz="2000" dirty="0"/>
              <a:t>Product</a:t>
            </a:r>
          </a:p>
          <a:p>
            <a:pPr lvl="3"/>
            <a:r>
              <a:rPr lang="en-US" sz="2000" dirty="0"/>
              <a:t>Product Feature</a:t>
            </a:r>
          </a:p>
          <a:p>
            <a:pPr marL="380985" lvl="1" indent="0">
              <a:buNone/>
            </a:pPr>
            <a:r>
              <a:rPr lang="en-US" sz="2000" dirty="0"/>
              <a:t>         Using the Measures: Revenue and Units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02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2. Wrangle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Acquire and map each “column of data” from one “raw” form into another format with the intent of making it more appropriate and valuable for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8437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2. Wrangling “Data Columns”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136257"/>
            <a:ext cx="8558335" cy="3602713"/>
          </a:xfrm>
        </p:spPr>
        <p:txBody>
          <a:bodyPr/>
          <a:lstStyle/>
          <a:p>
            <a:r>
              <a:rPr lang="en-US" sz="2800" dirty="0"/>
              <a:t>Munge Data</a:t>
            </a:r>
          </a:p>
          <a:p>
            <a:pPr lvl="1"/>
            <a:r>
              <a:rPr lang="en-US" sz="2800" dirty="0"/>
              <a:t>Change data types</a:t>
            </a:r>
          </a:p>
          <a:p>
            <a:pPr lvl="1"/>
            <a:r>
              <a:rPr lang="en-US" sz="2800" dirty="0"/>
              <a:t>Join data fields</a:t>
            </a:r>
          </a:p>
          <a:p>
            <a:pPr lvl="1"/>
            <a:r>
              <a:rPr lang="en-US" sz="2800" dirty="0"/>
              <a:t>Clean data</a:t>
            </a:r>
          </a:p>
          <a:p>
            <a:pPr lvl="1"/>
            <a:r>
              <a:rPr lang="en-US" sz="2800" dirty="0"/>
              <a:t>Calculate measures</a:t>
            </a:r>
          </a:p>
          <a:p>
            <a:pPr lvl="1"/>
            <a:r>
              <a:rPr lang="en-US" sz="2800" dirty="0"/>
              <a:t>Remove data columns that are not useful</a:t>
            </a:r>
          </a:p>
          <a:p>
            <a:pPr lvl="1"/>
            <a:r>
              <a:rPr lang="en-US" sz="2800" dirty="0"/>
              <a:t>Apply a schema or data model</a:t>
            </a:r>
          </a:p>
          <a:p>
            <a:pPr lvl="1"/>
            <a:r>
              <a:rPr lang="en-US" sz="2800" dirty="0"/>
              <a:t>Model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651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2. Wrangling “Data Columns”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Calculate Descriptive Statistics or Plot Data within a Column to:</a:t>
            </a:r>
          </a:p>
          <a:p>
            <a:pPr lvl="1"/>
            <a:r>
              <a:rPr lang="en-US" sz="2800" dirty="0"/>
              <a:t>Remove or treat outliers</a:t>
            </a:r>
          </a:p>
          <a:p>
            <a:pPr lvl="1"/>
            <a:r>
              <a:rPr lang="en-US" sz="2800" dirty="0"/>
              <a:t>Identify anomalies within columns</a:t>
            </a:r>
          </a:p>
          <a:p>
            <a:pPr lvl="1"/>
            <a:r>
              <a:rPr lang="en-US" sz="2800" dirty="0"/>
              <a:t>……..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95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1064" y="204108"/>
            <a:ext cx="8030936" cy="932150"/>
          </a:xfrm>
        </p:spPr>
        <p:txBody>
          <a:bodyPr>
            <a:noAutofit/>
          </a:bodyPr>
          <a:lstStyle/>
          <a:p>
            <a:r>
              <a:rPr lang="en-US" sz="3200" dirty="0"/>
              <a:t>2. Wrangle Data – SALES GROWTH 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8021" y="1485901"/>
            <a:ext cx="8591717" cy="3720783"/>
            <a:chOff x="1204415" y="1685780"/>
            <a:chExt cx="7500757" cy="2787392"/>
          </a:xfrm>
        </p:grpSpPr>
        <p:pic>
          <p:nvPicPr>
            <p:cNvPr id="7" name="Graphic 3">
              <a:extLst>
                <a:ext uri="{FF2B5EF4-FFF2-40B4-BE49-F238E27FC236}">
                  <a16:creationId xmlns:a16="http://schemas.microsoft.com/office/drawing/2014/main" id="{4307BDEB-748F-4494-BA1E-F709AF088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2964" y="3162629"/>
              <a:ext cx="764087" cy="80911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25948" y="3942865"/>
              <a:ext cx="1269587" cy="530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Accounting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5746" y="4012213"/>
              <a:ext cx="672020" cy="299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72149" y="4012213"/>
              <a:ext cx="659424" cy="299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CMS</a:t>
              </a:r>
            </a:p>
          </p:txBody>
        </p:sp>
        <p:pic>
          <p:nvPicPr>
            <p:cNvPr id="11" name="Picture 10" descr="A large building in the background&#10;&#10;Description generated with high confidence">
              <a:extLst>
                <a:ext uri="{FF2B5EF4-FFF2-40B4-BE49-F238E27FC236}">
                  <a16:creationId xmlns:a16="http://schemas.microsoft.com/office/drawing/2014/main" id="{FA412A0A-8B46-444B-B82E-F5C80840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1697" y="2168918"/>
              <a:ext cx="603592" cy="60359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663251" y="1685780"/>
              <a:ext cx="1020484" cy="530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Sales by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Region</a:t>
              </a:r>
            </a:p>
          </p:txBody>
        </p:sp>
        <p:pic>
          <p:nvPicPr>
            <p:cNvPr id="13" name="Picture 12" descr="A large building in the background&#10;&#10;Description generated with high confidence">
              <a:extLst>
                <a:ext uri="{FF2B5EF4-FFF2-40B4-BE49-F238E27FC236}">
                  <a16:creationId xmlns:a16="http://schemas.microsoft.com/office/drawing/2014/main" id="{FA412A0A-8B46-444B-B82E-F5C80840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069" y="2168918"/>
              <a:ext cx="603592" cy="60359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46624" y="1685780"/>
              <a:ext cx="1020484" cy="530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Sales by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</a:p>
          </p:txBody>
        </p:sp>
        <p:cxnSp>
          <p:nvCxnSpPr>
            <p:cNvPr id="15" name="Straight Arrow Connector 14"/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3595008" y="2772510"/>
              <a:ext cx="578484" cy="3901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  <a:stCxn id="7" idx="0"/>
              <a:endCxn id="13" idx="2"/>
            </p:cNvCxnSpPr>
            <p:nvPr/>
          </p:nvCxnSpPr>
          <p:spPr>
            <a:xfrm flipV="1">
              <a:off x="3595008" y="2772510"/>
              <a:ext cx="1961857" cy="3901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endCxn id="11" idx="2"/>
            </p:cNvCxnSpPr>
            <p:nvPr/>
          </p:nvCxnSpPr>
          <p:spPr>
            <a:xfrm flipH="1" flipV="1">
              <a:off x="4173492" y="2772510"/>
              <a:ext cx="808262" cy="42560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 flipH="1" flipV="1">
              <a:off x="5509633" y="2797353"/>
              <a:ext cx="749476" cy="40076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84457" y="2689958"/>
              <a:ext cx="1217808" cy="299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Meta Data</a:t>
              </a:r>
            </a:p>
          </p:txBody>
        </p:sp>
        <p:sp>
          <p:nvSpPr>
            <p:cNvPr id="20" name="Folded Corner 19"/>
            <p:cNvSpPr/>
            <p:nvPr/>
          </p:nvSpPr>
          <p:spPr>
            <a:xfrm>
              <a:off x="1204415" y="3076782"/>
              <a:ext cx="1625645" cy="1202003"/>
            </a:xfrm>
            <a:prstGeom prst="foldedCorne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31903" y="2470715"/>
              <a:ext cx="1573269" cy="1175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Acquire</a:t>
              </a:r>
            </a:p>
            <a:p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Munge</a:t>
              </a:r>
            </a:p>
            <a:p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Describe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04415" y="3179060"/>
              <a:ext cx="1766395" cy="1222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Exchange rate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USD to Foreign 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Currency </a:t>
              </a:r>
            </a:p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fluctuations </a:t>
              </a:r>
            </a:p>
            <a:p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Graphic 3">
              <a:extLst>
                <a:ext uri="{FF2B5EF4-FFF2-40B4-BE49-F238E27FC236}">
                  <a16:creationId xmlns:a16="http://schemas.microsoft.com/office/drawing/2014/main" id="{43B74182-4F91-4BFC-9A97-8393A9FFF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7622" y="3203094"/>
              <a:ext cx="764087" cy="809118"/>
            </a:xfrm>
            <a:prstGeom prst="rect">
              <a:avLst/>
            </a:prstGeom>
          </p:spPr>
        </p:pic>
        <p:pic>
          <p:nvPicPr>
            <p:cNvPr id="48" name="Graphic 3">
              <a:extLst>
                <a:ext uri="{FF2B5EF4-FFF2-40B4-BE49-F238E27FC236}">
                  <a16:creationId xmlns:a16="http://schemas.microsoft.com/office/drawing/2014/main" id="{C4FBE21F-004C-45C0-B9DB-6F11A4360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4547" y="3184005"/>
              <a:ext cx="764087" cy="80911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61004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3. Explore Data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Informational Views</a:t>
            </a:r>
          </a:p>
          <a:p>
            <a:pPr lvl="1"/>
            <a:r>
              <a:rPr lang="en-US" dirty="0"/>
              <a:t>Scatter plots</a:t>
            </a:r>
          </a:p>
          <a:p>
            <a:pPr lvl="1"/>
            <a:r>
              <a:rPr lang="en-US" dirty="0"/>
              <a:t>Graphs</a:t>
            </a:r>
          </a:p>
          <a:p>
            <a:pPr lvl="1"/>
            <a:r>
              <a:rPr lang="en-US" dirty="0"/>
              <a:t>Tables</a:t>
            </a:r>
          </a:p>
          <a:p>
            <a:pPr lvl="1"/>
            <a:r>
              <a:rPr lang="en-US" dirty="0"/>
              <a:t>Visual data exploration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520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3. Explore Data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Using Descriptive Statistics</a:t>
            </a:r>
          </a:p>
          <a:p>
            <a:pPr lvl="1"/>
            <a:r>
              <a:rPr lang="en-US" dirty="0"/>
              <a:t>Mean, median, quantiles</a:t>
            </a:r>
          </a:p>
          <a:p>
            <a:r>
              <a:rPr lang="en-US" dirty="0"/>
              <a:t>Using Inferential Statistics</a:t>
            </a:r>
          </a:p>
          <a:p>
            <a:pPr lvl="1"/>
            <a:r>
              <a:rPr lang="en-US" dirty="0"/>
              <a:t>T-Tests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/>
              <a:t>……..</a:t>
            </a:r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476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://liveactionnews.org/wp-content/uploads/2013/01/dont-pan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252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3. Explore Data – SALES GROWTH EXAMPLE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7937500" y="5296959"/>
            <a:ext cx="2286000" cy="3042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rgbClr val="33006F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AF2F5C-0243-4E44-BF3E-76EC1A66A2F1}" type="slidenum">
              <a:rPr lang="en-US" sz="2000"/>
              <a:pPr/>
              <a:t>30</a:t>
            </a:fld>
            <a:endParaRPr lang="en-US" sz="2000"/>
          </a:p>
        </p:txBody>
      </p:sp>
      <p:grpSp>
        <p:nvGrpSpPr>
          <p:cNvPr id="4" name="Group 3"/>
          <p:cNvGrpSpPr/>
          <p:nvPr/>
        </p:nvGrpSpPr>
        <p:grpSpPr>
          <a:xfrm>
            <a:off x="412873" y="1127378"/>
            <a:ext cx="8312563" cy="4407052"/>
            <a:chOff x="1202258" y="1359209"/>
            <a:chExt cx="7181985" cy="3709879"/>
          </a:xfrm>
        </p:grpSpPr>
        <p:pic>
          <p:nvPicPr>
            <p:cNvPr id="6" name="Picture 5" descr="A large building in the background&#10;&#10;Description generated with high confidence">
              <a:extLst>
                <a:ext uri="{FF2B5EF4-FFF2-40B4-BE49-F238E27FC236}">
                  <a16:creationId xmlns:a16="http://schemas.microsoft.com/office/drawing/2014/main" id="{FA412A0A-8B46-444B-B82E-F5C80840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197" y="1842347"/>
              <a:ext cx="603592" cy="60359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29897" y="1359209"/>
              <a:ext cx="838190" cy="492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Sales by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  <p:pic>
          <p:nvPicPr>
            <p:cNvPr id="8" name="Picture 7" descr="A large building in the background&#10;&#10;Description generated with high confidence">
              <a:extLst>
                <a:ext uri="{FF2B5EF4-FFF2-40B4-BE49-F238E27FC236}">
                  <a16:creationId xmlns:a16="http://schemas.microsoft.com/office/drawing/2014/main" id="{FA412A0A-8B46-444B-B82E-F5C80840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267" y="1892045"/>
              <a:ext cx="603592" cy="60359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64968" y="1408907"/>
              <a:ext cx="838190" cy="492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Sales by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2258" y="3088102"/>
              <a:ext cx="1153966" cy="492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Sales by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Product Line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41153" y="3118393"/>
              <a:ext cx="838190" cy="492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Sales by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Region</a:t>
              </a:r>
            </a:p>
          </p:txBody>
        </p:sp>
        <p:cxnSp>
          <p:nvCxnSpPr>
            <p:cNvPr id="16" name="Straight Arrow Connector 15"/>
            <p:cNvCxnSpPr>
              <a:stCxn id="8" idx="2"/>
              <a:endCxn id="11" idx="0"/>
            </p:cNvCxnSpPr>
            <p:nvPr/>
          </p:nvCxnSpPr>
          <p:spPr>
            <a:xfrm flipH="1">
              <a:off x="1779242" y="2495637"/>
              <a:ext cx="4821" cy="5924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5544172" y="2445939"/>
              <a:ext cx="4821" cy="5924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018" y="3758063"/>
              <a:ext cx="2399895" cy="1311025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 flipV="1">
              <a:off x="2235077" y="4021896"/>
              <a:ext cx="325822" cy="6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2232385" y="4558303"/>
              <a:ext cx="325822" cy="6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7928" y="2552014"/>
              <a:ext cx="2026197" cy="62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Range of Sales Growth 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For Products within Three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Top Selling Product Lines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414" y="3061148"/>
              <a:ext cx="1858663" cy="143440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8333" y="3414053"/>
              <a:ext cx="1965505" cy="441104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2232385" y="3653238"/>
              <a:ext cx="325822" cy="6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Isosceles Triangle 24"/>
            <p:cNvSpPr/>
            <p:nvPr/>
          </p:nvSpPr>
          <p:spPr>
            <a:xfrm rot="5400000">
              <a:off x="5889118" y="3734722"/>
              <a:ext cx="501782" cy="8725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6290" y="2038894"/>
              <a:ext cx="1281210" cy="984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Range of Sales 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Revenue Growth 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By Region by Quarter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32600" y="4441911"/>
              <a:ext cx="329194" cy="310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Asia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12414" y="4416864"/>
              <a:ext cx="558991" cy="310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South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America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1404" y="4395485"/>
              <a:ext cx="529688" cy="310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North</a:t>
              </a:r>
            </a:p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America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14192" y="4441911"/>
              <a:ext cx="470051" cy="310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Europe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C7B026C-8018-4729-9B35-09F15F7BB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227" y="3673577"/>
            <a:ext cx="1300480" cy="16233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EC124C-F042-46ED-8853-BC0C2263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6618" y="3683549"/>
            <a:ext cx="1300480" cy="1623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134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4. Draw Conclusion(s)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Conclusion options</a:t>
            </a:r>
          </a:p>
          <a:p>
            <a:pPr lvl="1"/>
            <a:r>
              <a:rPr lang="en-US" dirty="0"/>
              <a:t>Hypothesis generating question – certain | qualified | uncertain</a:t>
            </a:r>
          </a:p>
          <a:p>
            <a:pPr lvl="1"/>
            <a:r>
              <a:rPr lang="en-US" dirty="0"/>
              <a:t>Hypothesis confirming question – accept/reject</a:t>
            </a:r>
          </a:p>
          <a:p>
            <a:pPr lvl="1"/>
            <a:r>
              <a:rPr lang="en-US" dirty="0"/>
              <a:t>Prediction question – expected result or best choice with a confidence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009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4. Draw Conclusion(s)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 Review how you did your </a:t>
            </a:r>
          </a:p>
          <a:p>
            <a:pPr lvl="1"/>
            <a:r>
              <a:rPr lang="en-US" dirty="0"/>
              <a:t>Question translation</a:t>
            </a:r>
          </a:p>
          <a:p>
            <a:pPr lvl="1"/>
            <a:r>
              <a:rPr lang="en-US" dirty="0"/>
              <a:t>Data acquisition</a:t>
            </a:r>
          </a:p>
          <a:p>
            <a:pPr lvl="1"/>
            <a:r>
              <a:rPr lang="en-US" dirty="0"/>
              <a:t>Data wrangling work </a:t>
            </a:r>
          </a:p>
          <a:p>
            <a:pPr lvl="1"/>
            <a:r>
              <a:rPr lang="en-US" dirty="0"/>
              <a:t>Data exploration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412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4. Draw Conclusion(s)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When drawing conclusions note</a:t>
            </a:r>
          </a:p>
          <a:p>
            <a:pPr lvl="1"/>
            <a:r>
              <a:rPr lang="en-US" dirty="0"/>
              <a:t> Data access, quality and integrity issues</a:t>
            </a:r>
          </a:p>
          <a:p>
            <a:pPr lvl="1"/>
            <a:r>
              <a:rPr lang="en-US" dirty="0"/>
              <a:t> Methods, hypothesis and sample bias or assumptions </a:t>
            </a:r>
          </a:p>
          <a:p>
            <a:pPr marL="380985" lvl="1" indent="0">
              <a:buNone/>
            </a:pPr>
            <a:r>
              <a:rPr lang="en-US" dirty="0"/>
              <a:t>         that could impact accuracy</a:t>
            </a:r>
          </a:p>
          <a:p>
            <a:pPr lvl="1"/>
            <a:r>
              <a:rPr lang="en-US" dirty="0"/>
              <a:t> Application in the future (if any)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5621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5. Communicate Finding(s)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Communication is a two way dialogue that can lead to new questions</a:t>
            </a:r>
          </a:p>
          <a:p>
            <a:pPr lvl="1"/>
            <a:r>
              <a:rPr lang="en-US" dirty="0"/>
              <a:t>Typical Forms</a:t>
            </a:r>
          </a:p>
          <a:p>
            <a:pPr lvl="2"/>
            <a:r>
              <a:rPr lang="en-US" dirty="0"/>
              <a:t>Report </a:t>
            </a:r>
          </a:p>
          <a:p>
            <a:pPr lvl="2"/>
            <a:r>
              <a:rPr lang="en-US" dirty="0"/>
              <a:t>Digital Dashboard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6349" y="3878036"/>
            <a:ext cx="260440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ncode Sans Normal" panose="02000000000000000000" pitchFamily="2" charset="0"/>
              </a:rPr>
              <a:t>Covered and practiced in next course!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2128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5. Communicate Findings– SALES GROWTH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126671"/>
            <a:ext cx="8558335" cy="36122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Hypothesis Confirming Question – Did Asia drive sales growth?</a:t>
            </a:r>
          </a:p>
          <a:p>
            <a:pPr lvl="1"/>
            <a:r>
              <a:rPr lang="en-US" dirty="0"/>
              <a:t>Answer – No</a:t>
            </a:r>
          </a:p>
          <a:p>
            <a:pPr lvl="1"/>
            <a:r>
              <a:rPr lang="en-US" dirty="0"/>
              <a:t>Asia had flat unit sales, but revenue grew due to exchange rate fluctuations</a:t>
            </a:r>
          </a:p>
          <a:p>
            <a:pPr lvl="1"/>
            <a:r>
              <a:rPr lang="en-US" dirty="0"/>
              <a:t>NE US and South America drove the most revenue and unit sales growth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6183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5. Communicate Findings– SALES GROWTH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35224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Hypothesis Generative Question – Why did sales increase?</a:t>
            </a:r>
          </a:p>
          <a:p>
            <a:pPr lvl="1"/>
            <a:r>
              <a:rPr lang="en-US" dirty="0"/>
              <a:t>Answer – 3 of our eight product lines accounted for 80% of the sales growth and four of our twenty sales offices were responsible for driving 66% of the sales growth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694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9210" y="-3802"/>
            <a:ext cx="7679939" cy="826665"/>
          </a:xfrm>
        </p:spPr>
        <p:txBody>
          <a:bodyPr>
            <a:normAutofit/>
          </a:bodyPr>
          <a:lstStyle/>
          <a:p>
            <a:r>
              <a:rPr lang="en-US" sz="2667" dirty="0"/>
              <a:t>THE ITERATIVE DATA ANALYSIS PROCESS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5159" y="2068377"/>
            <a:ext cx="7348043" cy="2609815"/>
          </a:xfrm>
          <a:prstGeom prst="rect">
            <a:avLst/>
          </a:prstGeom>
          <a:pattFill prst="pct25">
            <a:fgClr>
              <a:srgbClr val="E7E6E6">
                <a:lumMod val="75000"/>
              </a:srgbClr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77429" y="2148464"/>
            <a:ext cx="1544014" cy="697382"/>
          </a:xfrm>
          <a:custGeom>
            <a:avLst/>
            <a:gdLst>
              <a:gd name="connsiteX0" fmla="*/ 0 w 1532929"/>
              <a:gd name="connsiteY0" fmla="*/ 0 h 902726"/>
              <a:gd name="connsiteX1" fmla="*/ 1532929 w 1532929"/>
              <a:gd name="connsiteY1" fmla="*/ 0 h 902726"/>
              <a:gd name="connsiteX2" fmla="*/ 1532929 w 1532929"/>
              <a:gd name="connsiteY2" fmla="*/ 902726 h 902726"/>
              <a:gd name="connsiteX3" fmla="*/ 0 w 1532929"/>
              <a:gd name="connsiteY3" fmla="*/ 902726 h 902726"/>
              <a:gd name="connsiteX4" fmla="*/ 0 w 1532929"/>
              <a:gd name="connsiteY4" fmla="*/ 0 h 90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929" h="902726">
                <a:moveTo>
                  <a:pt x="0" y="0"/>
                </a:moveTo>
                <a:lnTo>
                  <a:pt x="1532929" y="0"/>
                </a:lnTo>
                <a:lnTo>
                  <a:pt x="1532929" y="902726"/>
                </a:lnTo>
                <a:lnTo>
                  <a:pt x="0" y="90272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7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0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4. Draw Conclusion(s)</a:t>
            </a:r>
          </a:p>
        </p:txBody>
      </p:sp>
      <p:sp>
        <p:nvSpPr>
          <p:cNvPr id="35" name="Freeform 34"/>
          <p:cNvSpPr/>
          <p:nvPr/>
        </p:nvSpPr>
        <p:spPr>
          <a:xfrm>
            <a:off x="6402493" y="3382362"/>
            <a:ext cx="1374882" cy="537577"/>
          </a:xfrm>
          <a:custGeom>
            <a:avLst/>
            <a:gdLst>
              <a:gd name="connsiteX0" fmla="*/ 0 w 1532929"/>
              <a:gd name="connsiteY0" fmla="*/ 0 h 899477"/>
              <a:gd name="connsiteX1" fmla="*/ 1532929 w 1532929"/>
              <a:gd name="connsiteY1" fmla="*/ 0 h 899477"/>
              <a:gd name="connsiteX2" fmla="*/ 1532929 w 1532929"/>
              <a:gd name="connsiteY2" fmla="*/ 899477 h 899477"/>
              <a:gd name="connsiteX3" fmla="*/ 0 w 1532929"/>
              <a:gd name="connsiteY3" fmla="*/ 899477 h 899477"/>
              <a:gd name="connsiteX4" fmla="*/ 0 w 1532929"/>
              <a:gd name="connsiteY4" fmla="*/ 0 h 89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929" h="899477">
                <a:moveTo>
                  <a:pt x="0" y="0"/>
                </a:moveTo>
                <a:lnTo>
                  <a:pt x="1532929" y="0"/>
                </a:lnTo>
                <a:lnTo>
                  <a:pt x="1532929" y="899477"/>
                </a:lnTo>
                <a:lnTo>
                  <a:pt x="0" y="8994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7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0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3. Explore</a:t>
            </a:r>
          </a:p>
          <a:p>
            <a:pPr algn="ctr" defTabSz="10667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0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Data</a:t>
            </a:r>
          </a:p>
        </p:txBody>
      </p:sp>
      <p:sp>
        <p:nvSpPr>
          <p:cNvPr id="36" name="Freeform 35"/>
          <p:cNvSpPr/>
          <p:nvPr/>
        </p:nvSpPr>
        <p:spPr>
          <a:xfrm>
            <a:off x="4098059" y="3316702"/>
            <a:ext cx="1374882" cy="685611"/>
          </a:xfrm>
          <a:custGeom>
            <a:avLst/>
            <a:gdLst>
              <a:gd name="connsiteX0" fmla="*/ 0 w 1532929"/>
              <a:gd name="connsiteY0" fmla="*/ 0 h 887489"/>
              <a:gd name="connsiteX1" fmla="*/ 1532929 w 1532929"/>
              <a:gd name="connsiteY1" fmla="*/ 0 h 887489"/>
              <a:gd name="connsiteX2" fmla="*/ 1532929 w 1532929"/>
              <a:gd name="connsiteY2" fmla="*/ 887489 h 887489"/>
              <a:gd name="connsiteX3" fmla="*/ 0 w 1532929"/>
              <a:gd name="connsiteY3" fmla="*/ 887489 h 887489"/>
              <a:gd name="connsiteX4" fmla="*/ 0 w 1532929"/>
              <a:gd name="connsiteY4" fmla="*/ 0 h 88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929" h="887489">
                <a:moveTo>
                  <a:pt x="0" y="0"/>
                </a:moveTo>
                <a:lnTo>
                  <a:pt x="1532929" y="0"/>
                </a:lnTo>
                <a:lnTo>
                  <a:pt x="1532929" y="887489"/>
                </a:lnTo>
                <a:lnTo>
                  <a:pt x="0" y="88748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7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0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2. Wrangle</a:t>
            </a:r>
          </a:p>
          <a:p>
            <a:pPr algn="ctr" defTabSz="10667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0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Data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21684" y="5011494"/>
            <a:ext cx="1461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defRPr/>
            </a:pPr>
            <a:r>
              <a:rPr lang="en-US" sz="2000" b="1" kern="0" dirty="0">
                <a:solidFill>
                  <a:prstClr val="black"/>
                </a:solidFill>
              </a:rPr>
              <a:t>Data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11736" y="3117428"/>
            <a:ext cx="182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defRPr/>
            </a:pPr>
            <a:r>
              <a:rPr lang="en-US" sz="2000" b="1" kern="0" dirty="0">
                <a:solidFill>
                  <a:prstClr val="black"/>
                </a:solidFill>
              </a:rPr>
              <a:t>Analysis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35458" y="1304259"/>
            <a:ext cx="182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defRPr/>
            </a:pPr>
            <a:r>
              <a:rPr lang="en-US" sz="2000" b="1" kern="0" dirty="0">
                <a:solidFill>
                  <a:prstClr val="black"/>
                </a:solidFill>
              </a:rPr>
              <a:t>Business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366849" y="4276352"/>
            <a:ext cx="704973" cy="580262"/>
          </a:xfrm>
          <a:prstGeom prst="straightConnector1">
            <a:avLst/>
          </a:prstGeom>
          <a:noFill/>
          <a:ln w="381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>
          <a:xfrm flipV="1">
            <a:off x="5314826" y="4335346"/>
            <a:ext cx="316230" cy="553437"/>
          </a:xfrm>
          <a:prstGeom prst="straightConnector1">
            <a:avLst/>
          </a:prstGeom>
          <a:noFill/>
          <a:ln w="381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6074206" y="4305158"/>
            <a:ext cx="257845" cy="752431"/>
          </a:xfrm>
          <a:prstGeom prst="straightConnector1">
            <a:avLst/>
          </a:prstGeom>
          <a:noFill/>
          <a:ln w="381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6473626" y="4246617"/>
            <a:ext cx="559421" cy="705832"/>
          </a:xfrm>
          <a:prstGeom prst="straightConnector1">
            <a:avLst/>
          </a:prstGeom>
          <a:noFill/>
          <a:ln w="381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2544406" y="1833189"/>
            <a:ext cx="254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>
              <a:defRPr/>
            </a:pPr>
            <a:r>
              <a:rPr lang="en-US" sz="2000" kern="0" cap="all" dirty="0">
                <a:solidFill>
                  <a:srgbClr val="E7E6E6">
                    <a:lumMod val="75000"/>
                  </a:srgbClr>
                </a:solidFill>
              </a:rPr>
              <a:t>TRANSLATION</a:t>
            </a:r>
          </a:p>
        </p:txBody>
      </p:sp>
      <p:pic>
        <p:nvPicPr>
          <p:cNvPr id="45" name="Picture 2" descr="Image result for cloud question ma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0" y="1023900"/>
            <a:ext cx="839872" cy="83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>
            <a:off x="3650845" y="1688980"/>
            <a:ext cx="663033" cy="1686360"/>
          </a:xfrm>
          <a:prstGeom prst="straightConnector1">
            <a:avLst/>
          </a:prstGeom>
          <a:noFill/>
          <a:ln w="762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  <a:headEnd type="triangle"/>
            <a:tailEnd type="triangl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2527746" y="4468905"/>
            <a:ext cx="254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>
              <a:defRPr/>
            </a:pPr>
            <a:r>
              <a:rPr lang="en-US" sz="2000" kern="0" cap="all" dirty="0">
                <a:solidFill>
                  <a:srgbClr val="E7E6E6">
                    <a:lumMod val="75000"/>
                  </a:srgbClr>
                </a:solidFill>
              </a:rPr>
              <a:t>Acquisition</a:t>
            </a:r>
          </a:p>
        </p:txBody>
      </p:sp>
      <p:sp>
        <p:nvSpPr>
          <p:cNvPr id="48" name="Freeform 47"/>
          <p:cNvSpPr/>
          <p:nvPr/>
        </p:nvSpPr>
        <p:spPr>
          <a:xfrm>
            <a:off x="3740414" y="1002395"/>
            <a:ext cx="1374882" cy="685611"/>
          </a:xfrm>
          <a:custGeom>
            <a:avLst/>
            <a:gdLst>
              <a:gd name="connsiteX0" fmla="*/ 0 w 1532929"/>
              <a:gd name="connsiteY0" fmla="*/ 0 h 887489"/>
              <a:gd name="connsiteX1" fmla="*/ 1532929 w 1532929"/>
              <a:gd name="connsiteY1" fmla="*/ 0 h 887489"/>
              <a:gd name="connsiteX2" fmla="*/ 1532929 w 1532929"/>
              <a:gd name="connsiteY2" fmla="*/ 887489 h 887489"/>
              <a:gd name="connsiteX3" fmla="*/ 0 w 1532929"/>
              <a:gd name="connsiteY3" fmla="*/ 887489 h 887489"/>
              <a:gd name="connsiteX4" fmla="*/ 0 w 1532929"/>
              <a:gd name="connsiteY4" fmla="*/ 0 h 88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929" h="887489">
                <a:moveTo>
                  <a:pt x="0" y="0"/>
                </a:moveTo>
                <a:lnTo>
                  <a:pt x="1532929" y="0"/>
                </a:lnTo>
                <a:lnTo>
                  <a:pt x="1532929" y="887489"/>
                </a:lnTo>
                <a:lnTo>
                  <a:pt x="0" y="88748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7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0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1. Ask Question(s)</a:t>
            </a:r>
          </a:p>
        </p:txBody>
      </p:sp>
      <p:sp>
        <p:nvSpPr>
          <p:cNvPr id="49" name="Freeform 48"/>
          <p:cNvSpPr/>
          <p:nvPr/>
        </p:nvSpPr>
        <p:spPr>
          <a:xfrm>
            <a:off x="6343871" y="1062628"/>
            <a:ext cx="2013473" cy="685611"/>
          </a:xfrm>
          <a:custGeom>
            <a:avLst/>
            <a:gdLst>
              <a:gd name="connsiteX0" fmla="*/ 0 w 1532929"/>
              <a:gd name="connsiteY0" fmla="*/ 0 h 887489"/>
              <a:gd name="connsiteX1" fmla="*/ 1532929 w 1532929"/>
              <a:gd name="connsiteY1" fmla="*/ 0 h 887489"/>
              <a:gd name="connsiteX2" fmla="*/ 1532929 w 1532929"/>
              <a:gd name="connsiteY2" fmla="*/ 887489 h 887489"/>
              <a:gd name="connsiteX3" fmla="*/ 0 w 1532929"/>
              <a:gd name="connsiteY3" fmla="*/ 887489 h 887489"/>
              <a:gd name="connsiteX4" fmla="*/ 0 w 1532929"/>
              <a:gd name="connsiteY4" fmla="*/ 0 h 88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929" h="887489">
                <a:moveTo>
                  <a:pt x="0" y="0"/>
                </a:moveTo>
                <a:lnTo>
                  <a:pt x="1532929" y="0"/>
                </a:lnTo>
                <a:lnTo>
                  <a:pt x="1532929" y="887489"/>
                </a:lnTo>
                <a:lnTo>
                  <a:pt x="0" y="88748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7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0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5. Communicate</a:t>
            </a:r>
          </a:p>
          <a:p>
            <a:pPr algn="ctr" defTabSz="10667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0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Finding(s)</a:t>
            </a:r>
          </a:p>
        </p:txBody>
      </p:sp>
      <p:sp>
        <p:nvSpPr>
          <p:cNvPr id="50" name="Arc 49"/>
          <p:cNvSpPr/>
          <p:nvPr/>
        </p:nvSpPr>
        <p:spPr>
          <a:xfrm rot="18873447" flipH="1" flipV="1">
            <a:off x="5139761" y="2292397"/>
            <a:ext cx="1813720" cy="1798136"/>
          </a:xfrm>
          <a:prstGeom prst="arc">
            <a:avLst/>
          </a:prstGeom>
          <a:noFill/>
          <a:ln w="762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Arc 50"/>
          <p:cNvSpPr/>
          <p:nvPr/>
        </p:nvSpPr>
        <p:spPr>
          <a:xfrm rot="1554750">
            <a:off x="5775272" y="2332698"/>
            <a:ext cx="1275192" cy="1401597"/>
          </a:xfrm>
          <a:prstGeom prst="arc">
            <a:avLst/>
          </a:prstGeom>
          <a:noFill/>
          <a:ln w="76200" cap="flat" cmpd="sng" algn="ctr">
            <a:solidFill>
              <a:srgbClr val="E7E6E6">
                <a:lumMod val="25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Arc 51"/>
          <p:cNvSpPr/>
          <p:nvPr/>
        </p:nvSpPr>
        <p:spPr>
          <a:xfrm rot="3579761" flipH="1" flipV="1">
            <a:off x="4987572" y="2411793"/>
            <a:ext cx="1255029" cy="1255029"/>
          </a:xfrm>
          <a:prstGeom prst="arc">
            <a:avLst>
              <a:gd name="adj1" fmla="val 16200000"/>
              <a:gd name="adj2" fmla="val 864042"/>
            </a:avLst>
          </a:prstGeom>
          <a:noFill/>
          <a:ln w="762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5923752" y="1808756"/>
            <a:ext cx="3665" cy="406035"/>
          </a:xfrm>
          <a:prstGeom prst="straightConnector1">
            <a:avLst/>
          </a:prstGeom>
          <a:noFill/>
          <a:ln w="762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  <a:tailEnd type="triangle" w="med" len="med"/>
          </a:ln>
          <a:effectLst/>
        </p:spPr>
      </p:cxnSp>
      <p:pic>
        <p:nvPicPr>
          <p:cNvPr id="55" name="Graphic 7">
            <a:extLst>
              <a:ext uri="{FF2B5EF4-FFF2-40B4-BE49-F238E27FC236}">
                <a16:creationId xmlns:a16="http://schemas.microsoft.com/office/drawing/2014/main" id="{49B372F0-F034-434C-8EDB-0DDBC93CE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615" y="4871653"/>
            <a:ext cx="760874" cy="747013"/>
          </a:xfrm>
          <a:prstGeom prst="rect">
            <a:avLst/>
          </a:prstGeom>
        </p:spPr>
      </p:pic>
      <p:pic>
        <p:nvPicPr>
          <p:cNvPr id="56" name="Graphic 15">
            <a:extLst>
              <a:ext uri="{FF2B5EF4-FFF2-40B4-BE49-F238E27FC236}">
                <a16:creationId xmlns:a16="http://schemas.microsoft.com/office/drawing/2014/main" id="{1DA376F6-1E1E-4DEA-8413-DF864A3A6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665" y="4919833"/>
            <a:ext cx="628180" cy="628180"/>
          </a:xfrm>
          <a:prstGeom prst="rect">
            <a:avLst/>
          </a:prstGeom>
        </p:spPr>
      </p:pic>
      <p:pic>
        <p:nvPicPr>
          <p:cNvPr id="57" name="Picture 56" descr="A large building in the background&#10;&#10;Description generated with high confidence">
            <a:extLst>
              <a:ext uri="{FF2B5EF4-FFF2-40B4-BE49-F238E27FC236}">
                <a16:creationId xmlns:a16="http://schemas.microsoft.com/office/drawing/2014/main" id="{FA412A0A-8B46-444B-B82E-F5C80840A4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64" y="4904413"/>
            <a:ext cx="603592" cy="603592"/>
          </a:xfrm>
          <a:prstGeom prst="rect">
            <a:avLst/>
          </a:prstGeom>
        </p:spPr>
      </p:pic>
      <p:pic>
        <p:nvPicPr>
          <p:cNvPr id="58" name="Graphic 97">
            <a:extLst>
              <a:ext uri="{FF2B5EF4-FFF2-40B4-BE49-F238E27FC236}">
                <a16:creationId xmlns:a16="http://schemas.microsoft.com/office/drawing/2014/main" id="{DEEF560E-CBC6-4FF2-AF8A-4CE7E58AB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1257" y="1134406"/>
            <a:ext cx="1052192" cy="723380"/>
          </a:xfrm>
          <a:prstGeom prst="rect">
            <a:avLst/>
          </a:prstGeom>
        </p:spPr>
      </p:pic>
      <p:sp>
        <p:nvSpPr>
          <p:cNvPr id="60" name="Freeform 59"/>
          <p:cNvSpPr/>
          <p:nvPr/>
        </p:nvSpPr>
        <p:spPr>
          <a:xfrm>
            <a:off x="3434203" y="587309"/>
            <a:ext cx="2961055" cy="550460"/>
          </a:xfrm>
          <a:custGeom>
            <a:avLst/>
            <a:gdLst>
              <a:gd name="connsiteX0" fmla="*/ 0 w 4198961"/>
              <a:gd name="connsiteY0" fmla="*/ 441278 h 550460"/>
              <a:gd name="connsiteX1" fmla="*/ 1201003 w 4198961"/>
              <a:gd name="connsiteY1" fmla="*/ 86436 h 550460"/>
              <a:gd name="connsiteX2" fmla="*/ 2688609 w 4198961"/>
              <a:gd name="connsiteY2" fmla="*/ 36394 h 550460"/>
              <a:gd name="connsiteX3" fmla="*/ 4198961 w 4198961"/>
              <a:gd name="connsiteY3" fmla="*/ 550460 h 55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8961" h="550460">
                <a:moveTo>
                  <a:pt x="0" y="441278"/>
                </a:moveTo>
                <a:cubicBezTo>
                  <a:pt x="376451" y="297597"/>
                  <a:pt x="752902" y="153917"/>
                  <a:pt x="1201003" y="86436"/>
                </a:cubicBezTo>
                <a:cubicBezTo>
                  <a:pt x="1649104" y="18955"/>
                  <a:pt x="2188949" y="-40943"/>
                  <a:pt x="2688609" y="36394"/>
                </a:cubicBezTo>
                <a:cubicBezTo>
                  <a:pt x="3188269" y="113731"/>
                  <a:pt x="3917666" y="451893"/>
                  <a:pt x="4198961" y="550460"/>
                </a:cubicBezTo>
              </a:path>
            </a:pathLst>
          </a:custGeom>
          <a:noFill/>
          <a:ln w="57150" cap="flat" cmpd="sng" algn="ctr">
            <a:solidFill>
              <a:sysClr val="windowText" lastClr="000000"/>
            </a:solidFill>
            <a:prstDash val="dash"/>
            <a:miter lim="800000"/>
            <a:headEnd type="arrow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2" name="Graphic 3">
            <a:extLst>
              <a:ext uri="{FF2B5EF4-FFF2-40B4-BE49-F238E27FC236}">
                <a16:creationId xmlns:a16="http://schemas.microsoft.com/office/drawing/2014/main" id="{EFD4BF89-FB10-4EAB-A131-A8CBE7DD2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1327" y="4843913"/>
            <a:ext cx="605565" cy="747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8628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000" dirty="0"/>
              <a:t>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the job expectations for data science compared to business intelligence/data analysis skills?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4463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79885" y="1713542"/>
            <a:ext cx="7313896" cy="2201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Analysis Skills</a:t>
            </a:r>
          </a:p>
          <a:p>
            <a:pPr algn="ctr"/>
            <a:r>
              <a:rPr lang="en-US" sz="2667" dirty="0">
                <a:solidFill>
                  <a:srgbClr val="33006F"/>
                </a:solidFill>
              </a:rPr>
              <a:t>Using Data to Scope and Design</a:t>
            </a:r>
          </a:p>
          <a:p>
            <a:pPr algn="ctr"/>
            <a:r>
              <a:rPr lang="en-US" sz="2667" dirty="0">
                <a:solidFill>
                  <a:srgbClr val="33006F"/>
                </a:solidFill>
              </a:rPr>
              <a:t>the Data Analytics Certificate Program</a:t>
            </a:r>
          </a:p>
          <a:p>
            <a:pPr algn="ctr"/>
            <a:endParaRPr lang="en-US" sz="2667" dirty="0">
              <a:solidFill>
                <a:srgbClr val="33006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Introductions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3683" y="1317513"/>
            <a:ext cx="7099540" cy="1884071"/>
          </a:xfrm>
        </p:spPr>
        <p:txBody>
          <a:bodyPr>
            <a:noAutofit/>
          </a:bodyPr>
          <a:lstStyle/>
          <a:p>
            <a:r>
              <a:rPr lang="en-US" sz="2400" dirty="0"/>
              <a:t>Course Developers</a:t>
            </a:r>
          </a:p>
          <a:p>
            <a:pPr lvl="1"/>
            <a:r>
              <a:rPr lang="en-US" sz="2000" dirty="0"/>
              <a:t>Michael Lisin –  media industry / MBA</a:t>
            </a:r>
          </a:p>
          <a:p>
            <a:pPr lvl="1"/>
            <a:r>
              <a:rPr lang="en-US" sz="2000" dirty="0"/>
              <a:t>Andrew L Hoover – education strategy / MBA</a:t>
            </a:r>
          </a:p>
          <a:p>
            <a:pPr lvl="1"/>
            <a:r>
              <a:rPr lang="en-US" sz="2000" dirty="0"/>
              <a:t>Greg Weber – software industry / EE</a:t>
            </a:r>
          </a:p>
          <a:p>
            <a:pPr lvl="1"/>
            <a:r>
              <a:rPr lang="en-US" sz="2000" dirty="0"/>
              <a:t>Stephen Elston – financial industry / PhD</a:t>
            </a:r>
            <a:endParaRPr lang="en-US" sz="24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3683" y="3383784"/>
            <a:ext cx="7565366" cy="2225616"/>
          </a:xfrm>
        </p:spPr>
        <p:txBody>
          <a:bodyPr>
            <a:normAutofit lnSpcReduction="10000"/>
          </a:bodyPr>
          <a:lstStyle/>
          <a:p>
            <a:r>
              <a:rPr lang="en-US" sz="2333" dirty="0"/>
              <a:t>Course Students</a:t>
            </a:r>
          </a:p>
          <a:p>
            <a:pPr lvl="1"/>
            <a:r>
              <a:rPr lang="en-US" sz="2000" dirty="0"/>
              <a:t>Name, occupation</a:t>
            </a:r>
          </a:p>
          <a:p>
            <a:pPr lvl="1"/>
            <a:r>
              <a:rPr lang="en-US" sz="2000" dirty="0"/>
              <a:t>Experience with Excel, SQL, programming</a:t>
            </a:r>
          </a:p>
          <a:p>
            <a:pPr lvl="1"/>
            <a:r>
              <a:rPr lang="en-US" sz="2000" dirty="0"/>
              <a:t>Plans for earning certificate</a:t>
            </a:r>
          </a:p>
          <a:p>
            <a:pPr lvl="1"/>
            <a:r>
              <a:rPr lang="en-US" sz="2000" dirty="0"/>
              <a:t>What does ‘very satisfied’ look like?</a:t>
            </a:r>
          </a:p>
          <a:p>
            <a:pPr lvl="1"/>
            <a:r>
              <a:rPr lang="en-US" sz="2000" dirty="0"/>
              <a:t>If data was a food, what would it be: DISTINCT(food)?</a:t>
            </a:r>
          </a:p>
        </p:txBody>
      </p:sp>
      <p:sp>
        <p:nvSpPr>
          <p:cNvPr id="7" name="Flowchart: Data 6"/>
          <p:cNvSpPr/>
          <p:nvPr/>
        </p:nvSpPr>
        <p:spPr>
          <a:xfrm>
            <a:off x="6650966" y="3367816"/>
            <a:ext cx="2406770" cy="1059764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FF00"/>
                </a:solidFill>
              </a:rPr>
              <a:t>Tip: network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2808334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Iterative Data Analysis Process Parts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11011" y="1575329"/>
            <a:ext cx="6830928" cy="2598218"/>
          </a:xfrm>
        </p:spPr>
        <p:txBody>
          <a:bodyPr/>
          <a:lstStyle/>
          <a:p>
            <a:pPr marL="428608" indent="-428608">
              <a:buFont typeface="+mj-lt"/>
              <a:buAutoNum type="arabicPeriod"/>
            </a:pPr>
            <a:r>
              <a:rPr lang="en-US" sz="2667" dirty="0"/>
              <a:t>Ask Question(s)</a:t>
            </a:r>
          </a:p>
          <a:p>
            <a:pPr marL="428608" indent="-428608">
              <a:buFont typeface="+mj-lt"/>
              <a:buAutoNum type="arabicPeriod"/>
            </a:pPr>
            <a:r>
              <a:rPr lang="en-US" sz="2667" dirty="0"/>
              <a:t>Wrangle Data </a:t>
            </a:r>
          </a:p>
          <a:p>
            <a:pPr marL="428608" indent="-428608">
              <a:buFont typeface="+mj-lt"/>
              <a:buAutoNum type="arabicPeriod"/>
            </a:pPr>
            <a:r>
              <a:rPr lang="en-US" sz="2667" dirty="0"/>
              <a:t>Explore Data</a:t>
            </a:r>
          </a:p>
          <a:p>
            <a:pPr marL="428608" indent="-428608">
              <a:buFont typeface="+mj-lt"/>
              <a:buAutoNum type="arabicPeriod"/>
            </a:pPr>
            <a:r>
              <a:rPr lang="en-US" sz="2667" dirty="0"/>
              <a:t>Draw Conclusion(s)</a:t>
            </a:r>
          </a:p>
          <a:p>
            <a:pPr marL="428608" indent="-428608">
              <a:buFont typeface="+mj-lt"/>
              <a:buAutoNum type="arabicPeriod"/>
            </a:pPr>
            <a:r>
              <a:rPr lang="en-US" sz="2667" dirty="0"/>
              <a:t>Communicate Finding(s)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57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Precise questions from accurate sources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544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and Program Design Question(s)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2430" y="1053192"/>
            <a:ext cx="8558335" cy="36122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What feature(s)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Skills and level?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Tools and proficiency level?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Knowledge and fluency level?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Pre-Requisites sufficient to complete program?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How to make program stackable?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Which tool sets appear to be most durable?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137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Addressing Business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Articles, Blog Posts, Communities – ex. Kaggle.com</a:t>
            </a:r>
          </a:p>
          <a:p>
            <a:pPr lvl="1"/>
            <a:r>
              <a:rPr lang="en-US" dirty="0"/>
              <a:t>Advisory Board Members</a:t>
            </a:r>
          </a:p>
          <a:p>
            <a:pPr lvl="1"/>
            <a:r>
              <a:rPr lang="en-US" dirty="0"/>
              <a:t>Faculty and Instructors</a:t>
            </a:r>
          </a:p>
          <a:p>
            <a:pPr lvl="1"/>
            <a:r>
              <a:rPr lang="en-US" dirty="0"/>
              <a:t>Alumni</a:t>
            </a:r>
          </a:p>
          <a:p>
            <a:pPr lvl="1"/>
            <a:r>
              <a:rPr lang="en-US" dirty="0"/>
              <a:t>Program Students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Conflicting data and information variability</a:t>
            </a:r>
          </a:p>
          <a:p>
            <a:pPr lvl="1"/>
            <a:r>
              <a:rPr lang="en-US" dirty="0"/>
              <a:t>Range of terminology, inconsistently used terms</a:t>
            </a:r>
          </a:p>
          <a:p>
            <a:pPr lvl="1"/>
            <a:r>
              <a:rPr lang="en-US" dirty="0"/>
              <a:t>Old technology and skills remain, yet being displaced </a:t>
            </a:r>
          </a:p>
          <a:p>
            <a:pPr lvl="1"/>
            <a:r>
              <a:rPr lang="en-US" dirty="0"/>
              <a:t>New tool and skillsets being adopted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5611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6146" y="166925"/>
            <a:ext cx="8673539" cy="997045"/>
          </a:xfrm>
        </p:spPr>
        <p:txBody>
          <a:bodyPr/>
          <a:lstStyle/>
          <a:p>
            <a:pPr algn="ctr"/>
            <a:r>
              <a:rPr lang="en-US" sz="4000" dirty="0"/>
              <a:t>Durable Data Science Skills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890" y="906375"/>
            <a:ext cx="2299027" cy="2758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latin typeface="Arial" panose="020B0604020202020204" pitchFamily="34" charset="0"/>
                <a:cs typeface="Arial" panose="020B0604020202020204" pitchFamily="34" charset="0"/>
              </a:rPr>
              <a:t>MATH &amp; STATISTICS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Statistical Modeling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Experiment Design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Supervised Learning: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495" y="3640634"/>
            <a:ext cx="1867819" cy="152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latin typeface="Arial" panose="020B0604020202020204" pitchFamily="34" charset="0"/>
                <a:cs typeface="Arial" panose="020B0604020202020204" pitchFamily="34" charset="0"/>
              </a:rPr>
              <a:t>MINDSET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Curious about data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Hacker approach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Analytical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Influence authority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Problem solver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546" y="2189202"/>
            <a:ext cx="3478738" cy="23223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9495" y="830053"/>
            <a:ext cx="3025187" cy="316913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333" b="1" dirty="0">
                <a:latin typeface="Arial" panose="020B0604020202020204" pitchFamily="34" charset="0"/>
                <a:cs typeface="Arial" panose="020B0604020202020204" pitchFamily="34" charset="0"/>
              </a:rPr>
              <a:t>PROGRAMMING &amp; DATABASE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Microsoft Excel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Statistical Languages – R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Programming Languages - Python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Databases and Big Data Storage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Hive/Pig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 err="1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Software as a Service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…..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9100" lvl="1" indent="-238115">
              <a:buFont typeface="Courier New" panose="02070309020205020404" pitchFamily="49" charset="0"/>
              <a:buChar char="o"/>
            </a:pP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9494" y="3981610"/>
            <a:ext cx="3554505" cy="15281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333" b="1" dirty="0">
                <a:latin typeface="Arial" panose="020B0604020202020204" pitchFamily="34" charset="0"/>
                <a:cs typeface="Arial" panose="020B0604020202020204" pitchFamily="34" charset="0"/>
              </a:rPr>
              <a:t>COMMUNICATION &amp; VISUALIZATION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Translate data-driven insights into </a:t>
            </a:r>
          </a:p>
          <a:p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       recommendations and decisions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Digital dashboard development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Story telling skills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Visual design thinking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latin typeface="Arial" panose="020B0604020202020204" pitchFamily="34" charset="0"/>
                <a:cs typeface="Arial" panose="020B0604020202020204" pitchFamily="34" charset="0"/>
              </a:rPr>
              <a:t>……..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8712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Data Analysis Question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What subset of the durable data science skills would provide sufficient scope such that the data analytics program would both: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Equip graduates to put the skills into practice at the departmental level for immediate impact AND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Be a good pre-requisite for and be well aligned with Data Science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384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Postings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9642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Burning Glass – </a:t>
            </a:r>
          </a:p>
          <a:p>
            <a:r>
              <a:rPr lang="en-US" dirty="0"/>
              <a:t>Labor Insight/Job Dashboard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64" y="1339965"/>
            <a:ext cx="6532418" cy="3365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8026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Labor Insights – Data Wrangling Issues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061357"/>
            <a:ext cx="8558335" cy="36776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No higher level job categories 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 for example all analysts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No skill level included 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(ex. Excel novice = Excel expert)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Lack relative importance of skills in each job posting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Omission of key data like salary level for many postings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Growth rates are likely exaggerated over time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4106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Seattle Metro Area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380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11011" y="1575328"/>
            <a:ext cx="6770989" cy="4139672"/>
          </a:xfrm>
        </p:spPr>
        <p:txBody>
          <a:bodyPr>
            <a:normAutofit/>
          </a:bodyPr>
          <a:lstStyle/>
          <a:p>
            <a:r>
              <a:rPr lang="en-US" sz="2333" dirty="0"/>
              <a:t>Introductions</a:t>
            </a:r>
          </a:p>
          <a:p>
            <a:r>
              <a:rPr lang="en-US" sz="2333" dirty="0"/>
              <a:t>Course Syllabus</a:t>
            </a:r>
          </a:p>
          <a:p>
            <a:r>
              <a:rPr lang="en-US" sz="2333" dirty="0"/>
              <a:t>Certificate Program</a:t>
            </a:r>
          </a:p>
          <a:p>
            <a:r>
              <a:rPr lang="en-US" sz="2333" dirty="0"/>
              <a:t>Data Driven Culture</a:t>
            </a:r>
          </a:p>
          <a:p>
            <a:r>
              <a:rPr lang="en-US" sz="2333" dirty="0"/>
              <a:t>Question Analysis</a:t>
            </a:r>
          </a:p>
          <a:p>
            <a:r>
              <a:rPr lang="en-US" sz="2333" dirty="0"/>
              <a:t>Business and Analysis Questions</a:t>
            </a:r>
          </a:p>
          <a:p>
            <a:r>
              <a:rPr lang="en-US" sz="2333" dirty="0"/>
              <a:t>Excel, Power BI, and R</a:t>
            </a:r>
          </a:p>
        </p:txBody>
      </p:sp>
      <p:sp>
        <p:nvSpPr>
          <p:cNvPr id="4" name="Flowchart: Data 3"/>
          <p:cNvSpPr/>
          <p:nvPr/>
        </p:nvSpPr>
        <p:spPr>
          <a:xfrm>
            <a:off x="6650966" y="3367816"/>
            <a:ext cx="2493034" cy="1059764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FF00"/>
                </a:solidFill>
              </a:rPr>
              <a:t>Tip: start thinking about a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953976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Five Most Sought After Skills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790" y="2128084"/>
            <a:ext cx="7088040" cy="920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1011073"/>
            <a:ext cx="7655503" cy="1130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299" y="3000121"/>
            <a:ext cx="714418" cy="241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85" y="3012292"/>
            <a:ext cx="342563" cy="243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774" y="3048646"/>
            <a:ext cx="2428567" cy="1932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7518" y="3690416"/>
            <a:ext cx="3838321" cy="1947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664" y="3302783"/>
            <a:ext cx="5423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Excel - Number of Postings per Year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12915" y="2853171"/>
            <a:ext cx="283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While still a very widely sought after skill, XL appears to have plateaued in terms of the frequency it is mentioned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job postings/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54157" y="1011073"/>
            <a:ext cx="3092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Microsoft Excel is the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most sought after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job skill overall!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96416" y="1611237"/>
            <a:ext cx="3116601" cy="323612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/>
          </a:p>
        </p:txBody>
      </p:sp>
      <p:sp>
        <p:nvSpPr>
          <p:cNvPr id="15" name="Rectangle 14"/>
          <p:cNvSpPr/>
          <p:nvPr/>
        </p:nvSpPr>
        <p:spPr>
          <a:xfrm>
            <a:off x="1827893" y="3690416"/>
            <a:ext cx="3347358" cy="27379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/>
          </a:p>
        </p:txBody>
      </p:sp>
      <p:cxnSp>
        <p:nvCxnSpPr>
          <p:cNvPr id="16" name="Straight Arrow Connector 15"/>
          <p:cNvCxnSpPr>
            <a:stCxn id="12" idx="1"/>
            <a:endCxn id="8" idx="3"/>
          </p:cNvCxnSpPr>
          <p:nvPr/>
        </p:nvCxnSpPr>
        <p:spPr>
          <a:xfrm flipH="1" flipV="1">
            <a:off x="5049848" y="3134244"/>
            <a:ext cx="1263067" cy="59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</p:cNvCxnSpPr>
          <p:nvPr/>
        </p:nvCxnSpPr>
        <p:spPr>
          <a:xfrm flipH="1">
            <a:off x="5306871" y="3730334"/>
            <a:ext cx="1006044" cy="100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1"/>
          </p:cNvCxnSpPr>
          <p:nvPr/>
        </p:nvCxnSpPr>
        <p:spPr>
          <a:xfrm flipH="1">
            <a:off x="5662383" y="3730334"/>
            <a:ext cx="650532" cy="31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42821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Salary Levels for Excel Skills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4320" y="4433206"/>
            <a:ext cx="6640830" cy="11484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50% of the jobs pay $44K or less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Issue: No differentiation in Excel skill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2" y="1117241"/>
            <a:ext cx="8715850" cy="339347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99234" y="1316441"/>
            <a:ext cx="1185498" cy="267313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Rounded Rectangle 7"/>
          <p:cNvSpPr/>
          <p:nvPr/>
        </p:nvSpPr>
        <p:spPr>
          <a:xfrm>
            <a:off x="399234" y="1683637"/>
            <a:ext cx="2092541" cy="267313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140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&amp; Data Analysis Skill Postings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205" y="1441363"/>
            <a:ext cx="7846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Microsoft SQL + Data Analysis Skilled Job Postings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6" y="1841473"/>
            <a:ext cx="8877287" cy="29183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0044" y="2923965"/>
            <a:ext cx="2785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Postings that concurrently listed SQL and Data Analysis more than doubled in 5 years [2010 – 2015]</a:t>
            </a:r>
          </a:p>
        </p:txBody>
      </p:sp>
      <p:sp>
        <p:nvSpPr>
          <p:cNvPr id="8" name="Rectangle 7"/>
          <p:cNvSpPr/>
          <p:nvPr/>
        </p:nvSpPr>
        <p:spPr>
          <a:xfrm>
            <a:off x="81786" y="1964059"/>
            <a:ext cx="4939250" cy="27752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264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&amp; Data Analysis Skill Postings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302" y="863237"/>
            <a:ext cx="7163698" cy="4851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03" y="2222566"/>
            <a:ext cx="4287909" cy="15677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Job Titles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2025" y="4358607"/>
            <a:ext cx="5341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Excel median pay $44K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 &amp; Data Analysis median pay 86K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714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more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Ask Questions </a:t>
            </a:r>
            <a:r>
              <a:rPr lang="en-US" dirty="0">
                <a:sym typeface="Wingdings" panose="05000000000000000000" pitchFamily="2" charset="2"/>
              </a:rPr>
              <a:t> Explore 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57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about new or more advanced tools?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200" dirty="0"/>
              <a:t>Statistical Languages </a:t>
            </a:r>
          </a:p>
          <a:p>
            <a:pPr lvl="1"/>
            <a:r>
              <a:rPr lang="en-US" sz="2800" dirty="0"/>
              <a:t>R vs. SAS, SPSS or S</a:t>
            </a:r>
          </a:p>
          <a:p>
            <a:r>
              <a:rPr lang="en-US" sz="3200" dirty="0"/>
              <a:t>Programming Languages </a:t>
            </a:r>
          </a:p>
          <a:p>
            <a:pPr lvl="1"/>
            <a:r>
              <a:rPr lang="en-US" sz="2800" dirty="0"/>
              <a:t>Python vs. Julia, </a:t>
            </a:r>
            <a:r>
              <a:rPr lang="en-US" sz="2800" dirty="0" err="1"/>
              <a:t>Matlab</a:t>
            </a:r>
            <a:r>
              <a:rPr lang="en-US" sz="2800" dirty="0"/>
              <a:t>, C, Java</a:t>
            </a:r>
          </a:p>
          <a:p>
            <a:r>
              <a:rPr lang="en-US" sz="3200" dirty="0"/>
              <a:t>Machine Learning Algorithms</a:t>
            </a:r>
          </a:p>
          <a:p>
            <a:pPr lvl="1"/>
            <a:r>
              <a:rPr lang="en-US" sz="2800" dirty="0"/>
              <a:t>What are the trends?</a:t>
            </a:r>
          </a:p>
          <a:p>
            <a:pPr lvl="1"/>
            <a:r>
              <a:rPr lang="en-US" sz="2800" dirty="0"/>
              <a:t>How do these technologies improve salary outlook?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0930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 in R Programming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2" y="923925"/>
            <a:ext cx="9060638" cy="4791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1269" y="2943636"/>
            <a:ext cx="4820805" cy="21095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640" y="4133864"/>
            <a:ext cx="4430254" cy="11865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52499" y="4038600"/>
            <a:ext cx="3409950" cy="3619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52499" y="3495809"/>
            <a:ext cx="6143625" cy="3619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" y="2528226"/>
            <a:ext cx="6651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737 jobs in 2013, 1641 jobs in 2015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393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7640"/>
            <a:ext cx="9144000" cy="1048919"/>
          </a:xfrm>
        </p:spPr>
        <p:txBody>
          <a:bodyPr>
            <a:noAutofit/>
          </a:bodyPr>
          <a:lstStyle/>
          <a:p>
            <a:r>
              <a:rPr lang="en-US" sz="4000" dirty="0"/>
              <a:t>Python and R Co-Occurring Skills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71" y="1216559"/>
            <a:ext cx="8734329" cy="44754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0675" y="3037344"/>
            <a:ext cx="37433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7.6k jobs with Data Analysis skills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1.4k jobs with Data Science skills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966 positions requiring both R and Python skills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033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the answers and apply to original question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399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Data Analytics Topics: </a:t>
            </a:r>
          </a:p>
          <a:p>
            <a:r>
              <a:rPr lang="en-US" sz="2667" dirty="0"/>
              <a:t>Covered | </a:t>
            </a:r>
            <a:r>
              <a:rPr lang="en-US" sz="2667" dirty="0">
                <a:solidFill>
                  <a:schemeClr val="bg2">
                    <a:lumMod val="75000"/>
                  </a:schemeClr>
                </a:solidFill>
              </a:rPr>
              <a:t>Introduced</a:t>
            </a:r>
            <a:r>
              <a:rPr lang="en-US" sz="2667" dirty="0"/>
              <a:t> |</a:t>
            </a:r>
            <a:r>
              <a:rPr lang="en-US" sz="2667" dirty="0">
                <a:solidFill>
                  <a:srgbClr val="FF0000"/>
                </a:solidFill>
              </a:rPr>
              <a:t>Deferred</a:t>
            </a:r>
            <a:r>
              <a:rPr lang="en-US" sz="2667" dirty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403" y="1341441"/>
            <a:ext cx="2112310" cy="275889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sz="1333" b="1" dirty="0"/>
              <a:t>MATH &amp; STATISTICS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Statistical Modeling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chemeClr val="bg2">
                    <a:lumMod val="75000"/>
                  </a:schemeClr>
                </a:solidFill>
              </a:rPr>
              <a:t>Experiment Design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chemeClr val="bg2">
                    <a:lumMod val="75000"/>
                  </a:schemeClr>
                </a:solidFill>
              </a:rPr>
              <a:t>Machine Learning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chemeClr val="bg2">
                    <a:lumMod val="75000"/>
                  </a:schemeClr>
                </a:solidFill>
              </a:rPr>
              <a:t>Supervised Learning: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chemeClr val="bg2">
                    <a:lumMod val="75000"/>
                  </a:schemeClr>
                </a:solidFill>
              </a:rPr>
              <a:t>Decision Trees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chemeClr val="bg2">
                    <a:lumMod val="75000"/>
                  </a:schemeClr>
                </a:solidFill>
              </a:rPr>
              <a:t>Classification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chemeClr val="bg2">
                    <a:lumMod val="75000"/>
                  </a:schemeClr>
                </a:solidFill>
              </a:rPr>
              <a:t>Logistic Regression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chemeClr val="bg2">
                    <a:lumMod val="75000"/>
                  </a:schemeClr>
                </a:solidFill>
              </a:rPr>
              <a:t>Unsupervised Learning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chemeClr val="bg2">
                    <a:lumMod val="75000"/>
                  </a:schemeClr>
                </a:solidFill>
              </a:rPr>
              <a:t>Clustering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chemeClr val="bg2">
                    <a:lumMod val="75000"/>
                  </a:schemeClr>
                </a:solidFill>
              </a:rPr>
              <a:t>……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endParaRPr lang="en-US" sz="1333" dirty="0"/>
          </a:p>
          <a:p>
            <a:endParaRPr lang="en-US" sz="1333" dirty="0"/>
          </a:p>
        </p:txBody>
      </p:sp>
      <p:sp>
        <p:nvSpPr>
          <p:cNvPr id="6" name="TextBox 5"/>
          <p:cNvSpPr txBox="1"/>
          <p:nvPr/>
        </p:nvSpPr>
        <p:spPr>
          <a:xfrm>
            <a:off x="1537329" y="4002368"/>
            <a:ext cx="1767407" cy="15281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sz="1333" b="1" dirty="0"/>
              <a:t>MINDSET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Curious about data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Hacker approach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Analytical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Influence Authority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Problem Solver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…….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579" y="2396164"/>
            <a:ext cx="3478738" cy="232237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12313" y="1369334"/>
            <a:ext cx="2746842" cy="316913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sz="1333" b="1" dirty="0"/>
              <a:t>PROGRAMMING &amp; DATABASE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Microsoft Excel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Statistical Languages – R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rgbClr val="FF0000"/>
                </a:solidFill>
              </a:rPr>
              <a:t>Programming Languages - Python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Databases</a:t>
            </a:r>
            <a:r>
              <a:rPr lang="en-US" sz="1333" dirty="0">
                <a:solidFill>
                  <a:srgbClr val="00B050"/>
                </a:solidFill>
              </a:rPr>
              <a:t> </a:t>
            </a:r>
            <a:r>
              <a:rPr lang="en-US" sz="1333" dirty="0"/>
              <a:t>and </a:t>
            </a:r>
            <a:r>
              <a:rPr lang="en-US" sz="1333" dirty="0">
                <a:solidFill>
                  <a:srgbClr val="FF0000"/>
                </a:solidFill>
              </a:rPr>
              <a:t>Big Data Storage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/>
              <a:t>SQL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rgbClr val="FF0000"/>
                </a:solidFill>
              </a:rPr>
              <a:t>NoSQL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rgbClr val="FF0000"/>
                </a:solidFill>
              </a:rPr>
              <a:t>Hadoop</a:t>
            </a:r>
          </a:p>
          <a:p>
            <a:pPr marL="619100" lvl="1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rgbClr val="FF0000"/>
                </a:solidFill>
              </a:rPr>
              <a:t>Hive/Pig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 err="1">
                <a:solidFill>
                  <a:srgbClr val="FF0000"/>
                </a:solidFill>
              </a:rPr>
              <a:t>MapReduce</a:t>
            </a:r>
            <a:endParaRPr lang="en-US" sz="1333" dirty="0">
              <a:solidFill>
                <a:srgbClr val="FF0000"/>
              </a:solidFill>
            </a:endParaRP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rgbClr val="FF0000"/>
                </a:solidFill>
              </a:rPr>
              <a:t>Software as a Service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>
                <a:solidFill>
                  <a:srgbClr val="FF0000"/>
                </a:solidFill>
              </a:rPr>
              <a:t>…..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endParaRPr lang="en-US" sz="1333" dirty="0"/>
          </a:p>
          <a:p>
            <a:pPr marL="619100" lvl="1" indent="-238115">
              <a:buFont typeface="Courier New" panose="02070309020205020404" pitchFamily="49" charset="0"/>
              <a:buChar char="o"/>
            </a:pPr>
            <a:endParaRPr lang="en-US" sz="1333" dirty="0"/>
          </a:p>
          <a:p>
            <a:endParaRPr lang="en-US" sz="1333" dirty="0"/>
          </a:p>
        </p:txBody>
      </p:sp>
      <p:sp>
        <p:nvSpPr>
          <p:cNvPr id="9" name="TextBox 8"/>
          <p:cNvSpPr txBox="1"/>
          <p:nvPr/>
        </p:nvSpPr>
        <p:spPr>
          <a:xfrm>
            <a:off x="5612313" y="3994615"/>
            <a:ext cx="2803396" cy="15281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sz="1333" b="1" dirty="0"/>
              <a:t>COMMUNICATION &amp; VISUALIZATION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Translate data-driven insights into </a:t>
            </a:r>
          </a:p>
          <a:p>
            <a:r>
              <a:rPr lang="en-US" sz="1333" dirty="0"/>
              <a:t>       recommendations and decisions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Digital dashboard development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Story telling skills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Visual design thinking</a:t>
            </a:r>
          </a:p>
          <a:p>
            <a:pPr marL="238115" indent="-238115">
              <a:buFont typeface="Courier New" panose="02070309020205020404" pitchFamily="49" charset="0"/>
              <a:buChar char="o"/>
            </a:pPr>
            <a:r>
              <a:rPr lang="en-US" sz="1333" dirty="0"/>
              <a:t>……..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523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Course Outline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B88319-3622-4163-8966-52964BA23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1798" y="1416539"/>
          <a:ext cx="5793154" cy="4124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2692">
                  <a:extLst>
                    <a:ext uri="{9D8B030D-6E8A-4147-A177-3AD203B41FA5}">
                      <a16:colId xmlns:a16="http://schemas.microsoft.com/office/drawing/2014/main" val="479036288"/>
                    </a:ext>
                  </a:extLst>
                </a:gridCol>
                <a:gridCol w="112947">
                  <a:extLst>
                    <a:ext uri="{9D8B030D-6E8A-4147-A177-3AD203B41FA5}">
                      <a16:colId xmlns:a16="http://schemas.microsoft.com/office/drawing/2014/main" val="3051993921"/>
                    </a:ext>
                  </a:extLst>
                </a:gridCol>
                <a:gridCol w="4947515">
                  <a:extLst>
                    <a:ext uri="{9D8B030D-6E8A-4147-A177-3AD203B41FA5}">
                      <a16:colId xmlns:a16="http://schemas.microsoft.com/office/drawing/2014/main" val="4274906724"/>
                    </a:ext>
                  </a:extLst>
                </a:gridCol>
              </a:tblGrid>
              <a:tr h="6093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600">
                          <a:effectLst/>
                        </a:rPr>
                        <a:t>Lesson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Topics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3665959544"/>
                  </a:ext>
                </a:extLst>
              </a:tr>
              <a:tr h="312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Program and Course Overview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3854540628"/>
                  </a:ext>
                </a:extLst>
              </a:tr>
              <a:tr h="312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The overall process of making decisions using data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1970877579"/>
                  </a:ext>
                </a:extLst>
              </a:tr>
              <a:tr h="312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Getting started with data analysis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2319007490"/>
                  </a:ext>
                </a:extLst>
              </a:tr>
              <a:tr h="312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acquisition and preparation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451702399"/>
                  </a:ext>
                </a:extLst>
              </a:tr>
              <a:tr h="312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Transformation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2802480862"/>
                  </a:ext>
                </a:extLst>
              </a:tr>
              <a:tr h="3213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Grouping and Transforming Data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3642053332"/>
                  </a:ext>
                </a:extLst>
              </a:tr>
              <a:tr h="312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Probability and Descriptive Statistics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1947168939"/>
                  </a:ext>
                </a:extLst>
              </a:tr>
              <a:tr h="3836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Hypothesis Testing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3378855328"/>
                  </a:ext>
                </a:extLst>
              </a:tr>
              <a:tr h="312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Introduction to machine learning and data mining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2208074255"/>
                  </a:ext>
                </a:extLst>
              </a:tr>
              <a:tr h="312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Unsupervised learning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1237455983"/>
                  </a:ext>
                </a:extLst>
              </a:tr>
              <a:tr h="3122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Final Project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11" marR="44611" marT="29741" marB="29741" anchor="b"/>
                </a:tc>
                <a:extLst>
                  <a:ext uri="{0D108BD9-81ED-4DB2-BD59-A6C34878D82A}">
                    <a16:rowId xmlns:a16="http://schemas.microsoft.com/office/drawing/2014/main" val="47664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979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Iterative Data Analysis Process Parts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11011" y="1575329"/>
            <a:ext cx="6830928" cy="2598218"/>
          </a:xfrm>
        </p:spPr>
        <p:txBody>
          <a:bodyPr/>
          <a:lstStyle/>
          <a:p>
            <a:pPr marL="428608" indent="-428608">
              <a:buFont typeface="+mj-lt"/>
              <a:buAutoNum type="arabicPeriod"/>
            </a:pPr>
            <a:r>
              <a:rPr lang="en-US" sz="2667" dirty="0"/>
              <a:t>Ask Question(s)</a:t>
            </a:r>
          </a:p>
          <a:p>
            <a:pPr marL="428608" indent="-428608">
              <a:buFont typeface="+mj-lt"/>
              <a:buAutoNum type="arabicPeriod"/>
            </a:pPr>
            <a:r>
              <a:rPr lang="en-US" sz="2667" dirty="0"/>
              <a:t>Wrangle Data </a:t>
            </a:r>
          </a:p>
          <a:p>
            <a:pPr marL="428608" indent="-428608">
              <a:buFont typeface="+mj-lt"/>
              <a:buAutoNum type="arabicPeriod"/>
            </a:pPr>
            <a:r>
              <a:rPr lang="en-US" sz="2667" dirty="0"/>
              <a:t>Explore Data</a:t>
            </a:r>
          </a:p>
          <a:p>
            <a:pPr marL="428608" indent="-428608">
              <a:buFont typeface="+mj-lt"/>
              <a:buAutoNum type="arabicPeriod"/>
            </a:pPr>
            <a:r>
              <a:rPr lang="en-US" sz="2667" dirty="0"/>
              <a:t>Draw Conclusion(s)</a:t>
            </a:r>
          </a:p>
          <a:p>
            <a:pPr marL="428608" indent="-428608">
              <a:buFont typeface="+mj-lt"/>
              <a:buAutoNum type="arabicPeriod"/>
            </a:pPr>
            <a:r>
              <a:rPr lang="en-US" sz="2667" dirty="0"/>
              <a:t>Communicate Finding(s)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311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Data Analysis Skills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applicable exercise in Data Analysis Process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284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Driven Culture</a:t>
            </a:r>
          </a:p>
          <a:p>
            <a:pPr algn="ctr"/>
            <a:r>
              <a:rPr lang="en-US" sz="2667" dirty="0">
                <a:solidFill>
                  <a:srgbClr val="33006F"/>
                </a:solidFill>
              </a:rPr>
              <a:t>Fostering a Data Driven Culture and Organizational Capabilities</a:t>
            </a:r>
          </a:p>
          <a:p>
            <a:pPr algn="ctr"/>
            <a:endParaRPr lang="en-US" sz="2667" dirty="0">
              <a:solidFill>
                <a:srgbClr val="33006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7232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9026" y="228600"/>
            <a:ext cx="8855765" cy="987959"/>
          </a:xfrm>
        </p:spPr>
        <p:txBody>
          <a:bodyPr>
            <a:noAutofit/>
          </a:bodyPr>
          <a:lstStyle/>
          <a:p>
            <a:r>
              <a:rPr lang="en-US" dirty="0"/>
              <a:t>Organizational Culture and Groups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090937"/>
          </a:xfrm>
        </p:spPr>
        <p:txBody>
          <a:bodyPr/>
          <a:lstStyle/>
          <a:p>
            <a:r>
              <a:rPr lang="en-US" sz="2400" dirty="0"/>
              <a:t>Organizational culture</a:t>
            </a:r>
            <a:endParaRPr lang="en-US" sz="4000" dirty="0"/>
          </a:p>
          <a:p>
            <a:pPr lvl="1"/>
            <a:r>
              <a:rPr lang="en-US" sz="2400" dirty="0"/>
              <a:t>Environment for group interactions</a:t>
            </a:r>
          </a:p>
          <a:p>
            <a:pPr lvl="1"/>
            <a:r>
              <a:rPr lang="en-US" sz="2400" dirty="0"/>
              <a:t>How decisions are made</a:t>
            </a:r>
          </a:p>
          <a:p>
            <a:pPr lvl="1"/>
            <a:r>
              <a:rPr lang="en-US" sz="2400" dirty="0"/>
              <a:t>How expectations are set</a:t>
            </a:r>
          </a:p>
          <a:p>
            <a:pPr lvl="1"/>
            <a:r>
              <a:rPr lang="en-US" sz="2400" dirty="0"/>
              <a:t>How people collaborate</a:t>
            </a:r>
          </a:p>
          <a:p>
            <a:r>
              <a:rPr lang="en-US" sz="2400" dirty="0"/>
              <a:t>Organizational groups</a:t>
            </a:r>
          </a:p>
          <a:p>
            <a:pPr lvl="1"/>
            <a:r>
              <a:rPr lang="en-US" sz="2400" dirty="0"/>
              <a:t>Business group</a:t>
            </a:r>
          </a:p>
          <a:p>
            <a:pPr lvl="1"/>
            <a:r>
              <a:rPr lang="en-US" sz="2400" dirty="0"/>
              <a:t>Analysis group</a:t>
            </a:r>
          </a:p>
          <a:p>
            <a:pPr lvl="1"/>
            <a:r>
              <a:rPr lang="en-US" sz="2400" dirty="0"/>
              <a:t>Data group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8533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Group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4984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Beginning</a:t>
            </a:r>
          </a:p>
          <a:p>
            <a:pPr lvl="1"/>
            <a:r>
              <a:rPr lang="en-US" dirty="0"/>
              <a:t>Unfocused questions</a:t>
            </a:r>
          </a:p>
          <a:p>
            <a:pPr lvl="1"/>
            <a:r>
              <a:rPr lang="en-US" dirty="0"/>
              <a:t>Unrealistically high expectations</a:t>
            </a:r>
          </a:p>
          <a:p>
            <a:pPr lvl="2"/>
            <a:r>
              <a:rPr lang="en-US" dirty="0"/>
              <a:t>Example: “Maximize profits”</a:t>
            </a:r>
          </a:p>
          <a:p>
            <a:r>
              <a:rPr lang="en-US" dirty="0"/>
              <a:t>Mature</a:t>
            </a:r>
          </a:p>
          <a:p>
            <a:pPr lvl="1"/>
            <a:r>
              <a:rPr lang="en-US" dirty="0"/>
              <a:t>Focused questions</a:t>
            </a:r>
          </a:p>
          <a:p>
            <a:pPr lvl="1"/>
            <a:r>
              <a:rPr lang="en-US" dirty="0"/>
              <a:t>Matches overall organizational capabilities</a:t>
            </a:r>
          </a:p>
          <a:p>
            <a:pPr lvl="2"/>
            <a:r>
              <a:rPr lang="en-US" dirty="0"/>
              <a:t>Example: “Last 12 months of revenue by product”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190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 Group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5680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Beginning</a:t>
            </a:r>
          </a:p>
          <a:p>
            <a:pPr lvl="1"/>
            <a:r>
              <a:rPr lang="en-US" dirty="0"/>
              <a:t>Ad hoc reports</a:t>
            </a:r>
          </a:p>
          <a:p>
            <a:pPr lvl="1"/>
            <a:r>
              <a:rPr lang="en-US" dirty="0"/>
              <a:t>Manual spreadsheets</a:t>
            </a:r>
          </a:p>
          <a:p>
            <a:pPr lvl="1"/>
            <a:r>
              <a:rPr lang="en-US" dirty="0"/>
              <a:t>Descriptive analytics</a:t>
            </a:r>
          </a:p>
          <a:p>
            <a:r>
              <a:rPr lang="en-US" dirty="0"/>
              <a:t>Mature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Machine learning models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7786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Group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3891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Beginning</a:t>
            </a:r>
          </a:p>
          <a:p>
            <a:pPr lvl="1"/>
            <a:r>
              <a:rPr lang="en-US" dirty="0"/>
              <a:t>Low quality data</a:t>
            </a:r>
          </a:p>
          <a:p>
            <a:pPr lvl="1"/>
            <a:r>
              <a:rPr lang="en-US" dirty="0"/>
              <a:t>Disparate systems</a:t>
            </a:r>
          </a:p>
          <a:p>
            <a:pPr lvl="1"/>
            <a:r>
              <a:rPr lang="en-US" dirty="0"/>
              <a:t>Difficult to join / conform data</a:t>
            </a:r>
          </a:p>
          <a:p>
            <a:r>
              <a:rPr lang="en-US" dirty="0"/>
              <a:t>Mature</a:t>
            </a:r>
          </a:p>
          <a:p>
            <a:pPr lvl="1"/>
            <a:r>
              <a:rPr lang="en-US" dirty="0"/>
              <a:t>High quality data</a:t>
            </a:r>
          </a:p>
          <a:p>
            <a:pPr lvl="1"/>
            <a:r>
              <a:rPr lang="en-US" dirty="0"/>
              <a:t>Data warehouse with conformed data</a:t>
            </a:r>
          </a:p>
          <a:p>
            <a:pPr lvl="1"/>
            <a:r>
              <a:rPr lang="en-US" dirty="0"/>
              <a:t>Data wrangling and cleansing in data warehouse</a:t>
            </a:r>
          </a:p>
          <a:p>
            <a:pPr lvl="1"/>
            <a:r>
              <a:rPr lang="en-US" dirty="0"/>
              <a:t>Self-serve data access for business users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169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Assessing Organizational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498441"/>
          </a:xfrm>
        </p:spPr>
        <p:txBody>
          <a:bodyPr>
            <a:normAutofit/>
          </a:bodyPr>
          <a:lstStyle/>
          <a:p>
            <a:r>
              <a:rPr lang="en-US" dirty="0"/>
              <a:t>Analysis group</a:t>
            </a:r>
          </a:p>
          <a:p>
            <a:pPr lvl="1"/>
            <a:r>
              <a:rPr lang="en-US" dirty="0"/>
              <a:t>Reporting</a:t>
            </a:r>
          </a:p>
          <a:p>
            <a:pPr lvl="1"/>
            <a:r>
              <a:rPr lang="en-US" dirty="0"/>
              <a:t>Interactive dashboards</a:t>
            </a:r>
          </a:p>
          <a:p>
            <a:pPr lvl="1"/>
            <a:r>
              <a:rPr lang="en-US" dirty="0"/>
              <a:t>Descriptive insights</a:t>
            </a:r>
          </a:p>
          <a:p>
            <a:pPr lvl="1"/>
            <a:r>
              <a:rPr lang="en-US" dirty="0"/>
              <a:t>Predictive models</a:t>
            </a:r>
          </a:p>
          <a:p>
            <a:pPr lvl="2"/>
            <a:r>
              <a:rPr lang="en-US" dirty="0"/>
              <a:t>Sample question: “Provide examples of recent insights”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3927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Assessing Organizational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498441"/>
          </a:xfrm>
        </p:spPr>
        <p:txBody>
          <a:bodyPr>
            <a:normAutofit/>
          </a:bodyPr>
          <a:lstStyle/>
          <a:p>
            <a:r>
              <a:rPr lang="en-US" dirty="0"/>
              <a:t>Data group</a:t>
            </a:r>
          </a:p>
          <a:p>
            <a:pPr lvl="1"/>
            <a:r>
              <a:rPr lang="en-US" dirty="0"/>
              <a:t>Structure of source data</a:t>
            </a:r>
          </a:p>
          <a:p>
            <a:pPr lvl="1"/>
            <a:r>
              <a:rPr lang="en-US" dirty="0"/>
              <a:t>Data warehouse dimensions and facts</a:t>
            </a:r>
          </a:p>
          <a:p>
            <a:pPr lvl="2"/>
            <a:r>
              <a:rPr lang="en-US" dirty="0"/>
              <a:t>Sample question: “How is the source data structured?”</a:t>
            </a:r>
          </a:p>
          <a:p>
            <a:pPr lvl="2"/>
            <a:r>
              <a:rPr lang="en-US" dirty="0"/>
              <a:t>Data warehouse question: “Do you have slowly changing dimensions?”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9586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68714" y="103327"/>
            <a:ext cx="6972300" cy="11647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Discussion Exercise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426" y="904535"/>
            <a:ext cx="78361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00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the most likely organizational maturity level from a data perspective given the expectations of the business?</a:t>
            </a:r>
          </a:p>
          <a:p>
            <a:pPr algn="ctr"/>
            <a:endParaRPr lang="en-US" sz="3600" dirty="0">
              <a:solidFill>
                <a:srgbClr val="3300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7936" y="3732956"/>
            <a:ext cx="551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rgbClr val="3300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business asks…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63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Course Materials and Grading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11012" y="1575328"/>
            <a:ext cx="5264242" cy="4139672"/>
          </a:xfrm>
        </p:spPr>
        <p:txBody>
          <a:bodyPr>
            <a:normAutofit/>
          </a:bodyPr>
          <a:lstStyle/>
          <a:p>
            <a:r>
              <a:rPr lang="en-US" sz="2333" dirty="0"/>
              <a:t>Materials</a:t>
            </a:r>
          </a:p>
          <a:p>
            <a:pPr lvl="1"/>
            <a:r>
              <a:rPr lang="en-US" dirty="0"/>
              <a:t>Recommended textbooks…</a:t>
            </a:r>
          </a:p>
          <a:p>
            <a:r>
              <a:rPr lang="en-US" dirty="0"/>
              <a:t>Technical requirements</a:t>
            </a:r>
          </a:p>
          <a:p>
            <a:pPr lvl="1"/>
            <a:r>
              <a:rPr lang="en-US" dirty="0"/>
              <a:t>Canvas, PDF viewer, Word-processor, spreadsheet, web browser</a:t>
            </a:r>
          </a:p>
          <a:p>
            <a:r>
              <a:rPr lang="en-US" dirty="0"/>
              <a:t>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BD8EB2-C6DE-4156-9139-58F78FB1EB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0021" y="3621402"/>
          <a:ext cx="4828659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5008">
                  <a:extLst>
                    <a:ext uri="{9D8B030D-6E8A-4147-A177-3AD203B41FA5}">
                      <a16:colId xmlns:a16="http://schemas.microsoft.com/office/drawing/2014/main" val="1117859325"/>
                    </a:ext>
                  </a:extLst>
                </a:gridCol>
                <a:gridCol w="1553651">
                  <a:extLst>
                    <a:ext uri="{9D8B030D-6E8A-4147-A177-3AD203B41FA5}">
                      <a16:colId xmlns:a16="http://schemas.microsoft.com/office/drawing/2014/main" val="57841718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Component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Percentage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extLst>
                  <a:ext uri="{0D108BD9-81ED-4DB2-BD59-A6C34878D82A}">
                    <a16:rowId xmlns:a16="http://schemas.microsoft.com/office/drawing/2014/main" val="260724995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Attendance and Participation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extLst>
                  <a:ext uri="{0D108BD9-81ED-4DB2-BD59-A6C34878D82A}">
                    <a16:rowId xmlns:a16="http://schemas.microsoft.com/office/drawing/2014/main" val="22369932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Lab Assignments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extLst>
                  <a:ext uri="{0D108BD9-81ED-4DB2-BD59-A6C34878D82A}">
                    <a16:rowId xmlns:a16="http://schemas.microsoft.com/office/drawing/2014/main" val="42629590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Quizzes and Lab exercises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extLst>
                  <a:ext uri="{0D108BD9-81ED-4DB2-BD59-A6C34878D82A}">
                    <a16:rowId xmlns:a16="http://schemas.microsoft.com/office/drawing/2014/main" val="11633211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Final Project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30%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0" marB="0"/>
                </a:tc>
                <a:extLst>
                  <a:ext uri="{0D108BD9-81ED-4DB2-BD59-A6C34878D82A}">
                    <a16:rowId xmlns:a16="http://schemas.microsoft.com/office/drawing/2014/main" val="2657539074"/>
                  </a:ext>
                </a:extLst>
              </a:tr>
            </a:tbl>
          </a:graphicData>
        </a:graphic>
      </p:graphicFrame>
      <p:sp>
        <p:nvSpPr>
          <p:cNvPr id="5" name="Flowchart: Data 4"/>
          <p:cNvSpPr/>
          <p:nvPr/>
        </p:nvSpPr>
        <p:spPr>
          <a:xfrm>
            <a:off x="6688680" y="2211876"/>
            <a:ext cx="2493034" cy="1059764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FF00"/>
                </a:solidFill>
              </a:rPr>
              <a:t>Tip: Anaconda + </a:t>
            </a:r>
          </a:p>
          <a:p>
            <a:pPr algn="ctr"/>
            <a:r>
              <a:rPr lang="en-US" i="1" dirty="0">
                <a:solidFill>
                  <a:srgbClr val="FFFF00"/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2563775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1599" y="173272"/>
            <a:ext cx="8184662" cy="1943763"/>
          </a:xfrm>
        </p:spPr>
        <p:txBody>
          <a:bodyPr/>
          <a:lstStyle/>
          <a:p>
            <a:r>
              <a:rPr lang="en-US" dirty="0"/>
              <a:t>Provide insights that would allow me to optimize my profits.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2117035"/>
            <a:ext cx="8076956" cy="2117035"/>
          </a:xfrm>
        </p:spPr>
        <p:txBody>
          <a:bodyPr/>
          <a:lstStyle/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Beginning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Intermediate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2322" y="3627496"/>
            <a:ext cx="26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006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Beginning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21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5452" y="83820"/>
            <a:ext cx="8184662" cy="2728954"/>
          </a:xfrm>
        </p:spPr>
        <p:txBody>
          <a:bodyPr/>
          <a:lstStyle/>
          <a:p>
            <a:r>
              <a:rPr lang="en-US" dirty="0"/>
              <a:t>Provide monthly revenue for the last 12 months including month over month percent delta for the products launched last year.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2892143"/>
            <a:ext cx="8076956" cy="2117035"/>
          </a:xfrm>
        </p:spPr>
        <p:txBody>
          <a:bodyPr/>
          <a:lstStyle/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Beginning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Intermediate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6887" y="3627496"/>
            <a:ext cx="338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006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Intermediate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4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8539" y="168015"/>
            <a:ext cx="8696739" cy="2400963"/>
          </a:xfrm>
        </p:spPr>
        <p:txBody>
          <a:bodyPr/>
          <a:lstStyle/>
          <a:p>
            <a:r>
              <a:rPr lang="en-US" dirty="0"/>
              <a:t>What is the expected amount of revenue next quarter for our current products in market?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5452" y="2568978"/>
            <a:ext cx="8076956" cy="2117035"/>
          </a:xfrm>
        </p:spPr>
        <p:txBody>
          <a:bodyPr/>
          <a:lstStyle/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Beginning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Intermediate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36096" y="3627496"/>
            <a:ext cx="325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006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Advanced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72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8539" y="168015"/>
            <a:ext cx="8696739" cy="2400963"/>
          </a:xfrm>
        </p:spPr>
        <p:txBody>
          <a:bodyPr/>
          <a:lstStyle/>
          <a:p>
            <a:r>
              <a:rPr lang="en-US" dirty="0"/>
              <a:t>What will the market share be for the new product we will be launching, at 12 months after launch?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5452" y="2568978"/>
            <a:ext cx="8076956" cy="2117035"/>
          </a:xfrm>
        </p:spPr>
        <p:txBody>
          <a:bodyPr/>
          <a:lstStyle/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Beginning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Intermediate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36096" y="3627496"/>
            <a:ext cx="325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006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Advanced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49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8539" y="0"/>
            <a:ext cx="8696739" cy="2941983"/>
          </a:xfrm>
        </p:spPr>
        <p:txBody>
          <a:bodyPr/>
          <a:lstStyle/>
          <a:p>
            <a:r>
              <a:rPr lang="en-US" dirty="0"/>
              <a:t>What is the right mix of marketing spend over our various marketing channels to minimize our cost per acquisition?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8430" y="2892143"/>
            <a:ext cx="8076956" cy="2117035"/>
          </a:xfrm>
        </p:spPr>
        <p:txBody>
          <a:bodyPr/>
          <a:lstStyle/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Beginning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Intermediate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36096" y="3627496"/>
            <a:ext cx="325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006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Advanced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63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5452" y="83820"/>
            <a:ext cx="8184662" cy="1754919"/>
          </a:xfrm>
        </p:spPr>
        <p:txBody>
          <a:bodyPr/>
          <a:lstStyle/>
          <a:p>
            <a:r>
              <a:rPr lang="en-US" dirty="0"/>
              <a:t>What contributed to that upward spike in sales last month?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2156792"/>
            <a:ext cx="8076956" cy="2117035"/>
          </a:xfrm>
        </p:spPr>
        <p:txBody>
          <a:bodyPr/>
          <a:lstStyle/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Beginning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Intermediate</a:t>
            </a:r>
          </a:p>
          <a:p>
            <a:pPr lvl="0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6887" y="3627496"/>
            <a:ext cx="338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006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Intermediate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Debrief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5452" y="1208732"/>
            <a:ext cx="8076956" cy="3346248"/>
          </a:xfrm>
        </p:spPr>
        <p:txBody>
          <a:bodyPr/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Learning Curve</a:t>
            </a:r>
          </a:p>
          <a:p>
            <a:r>
              <a:rPr lang="en-US" dirty="0"/>
              <a:t>Beginning 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Answers magically materialize from data</a:t>
            </a:r>
          </a:p>
          <a:p>
            <a:r>
              <a:rPr lang="en-US" dirty="0"/>
              <a:t>Advanced 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Capability to answer prediction and optimization 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620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00100" y="1623220"/>
            <a:ext cx="7498080" cy="2422006"/>
          </a:xfrm>
        </p:spPr>
        <p:txBody>
          <a:bodyPr>
            <a:norm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Question Analysis</a:t>
            </a:r>
          </a:p>
          <a:p>
            <a:pPr algn="ctr">
              <a:lnSpc>
                <a:spcPct val="114000"/>
              </a:lnSpc>
            </a:pPr>
            <a:r>
              <a:rPr lang="en-US" sz="2667" dirty="0">
                <a:solidFill>
                  <a:srgbClr val="33006F"/>
                </a:solidFill>
              </a:rPr>
              <a:t>Translating Business Problems Into Analytical Questions</a:t>
            </a:r>
          </a:p>
          <a:p>
            <a:pPr algn="ctr">
              <a:lnSpc>
                <a:spcPct val="114000"/>
              </a:lnSpc>
            </a:pPr>
            <a:endParaRPr lang="en-US" sz="2667" dirty="0">
              <a:solidFill>
                <a:srgbClr val="33006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0850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904" y="3824288"/>
            <a:ext cx="8825948" cy="125095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the business problem and translate that into analytical questions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7215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The First Step: Scoping the Business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Specific to a problem within a defined area of the business</a:t>
            </a:r>
          </a:p>
          <a:p>
            <a:pPr lvl="1"/>
            <a:r>
              <a:rPr lang="en-US" sz="2800" dirty="0"/>
              <a:t>What features do customers value most?</a:t>
            </a:r>
          </a:p>
          <a:p>
            <a:pPr lvl="1"/>
            <a:r>
              <a:rPr lang="en-US" sz="2800" dirty="0"/>
              <a:t>Which ads are driving the most sales growth?</a:t>
            </a:r>
          </a:p>
          <a:p>
            <a:pPr lvl="1"/>
            <a:r>
              <a:rPr lang="en-US" sz="2800" dirty="0"/>
              <a:t>Why are margins down for a given product line?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326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Application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7180" y="1224643"/>
            <a:ext cx="8558335" cy="4253593"/>
          </a:xfrm>
        </p:spPr>
        <p:txBody>
          <a:bodyPr>
            <a:norm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Completion of at least one college level statistics course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Intermediate level of SQL Query Language Skill (Pre-Test)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At least two years of office work experience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At least two years of college education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Excel experience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23858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Scoping the Business Problem – Beginning Organization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333" dirty="0"/>
              <a:t>Match expectations to organizational capabilities</a:t>
            </a:r>
          </a:p>
          <a:p>
            <a:r>
              <a:rPr lang="en-US" sz="2333" dirty="0"/>
              <a:t>Beginning organizational capability</a:t>
            </a:r>
          </a:p>
          <a:p>
            <a:pPr lvl="1"/>
            <a:r>
              <a:rPr lang="en-US" sz="2000" dirty="0"/>
              <a:t>Business problems are too general</a:t>
            </a:r>
          </a:p>
          <a:p>
            <a:pPr lvl="1"/>
            <a:r>
              <a:rPr lang="en-US" sz="2000" dirty="0"/>
              <a:t>Too far reaching for the organizational capability</a:t>
            </a:r>
          </a:p>
          <a:p>
            <a:pPr lvl="1"/>
            <a:r>
              <a:rPr lang="en-US" sz="2000" dirty="0"/>
              <a:t>Example: “Determine the lifetime value of my customers”</a:t>
            </a:r>
          </a:p>
          <a:p>
            <a:r>
              <a:rPr lang="en-US" sz="2333" dirty="0"/>
              <a:t>Right-sizing problem scope</a:t>
            </a:r>
          </a:p>
          <a:p>
            <a:pPr lvl="1"/>
            <a:r>
              <a:rPr lang="en-US" sz="2000" dirty="0"/>
              <a:t>From general optimization to specific descriptive analytics</a:t>
            </a:r>
          </a:p>
          <a:p>
            <a:pPr lvl="1"/>
            <a:r>
              <a:rPr lang="en-US" sz="2000" dirty="0"/>
              <a:t>Determine specific business decisions</a:t>
            </a:r>
          </a:p>
          <a:p>
            <a:pPr lvl="1"/>
            <a:r>
              <a:rPr lang="en-US" sz="2000" dirty="0"/>
              <a:t>Describe data needed to support these decisions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447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Scoping the Business Problem – Intermediate Organization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8"/>
            <a:ext cx="8558335" cy="3673493"/>
          </a:xfrm>
        </p:spPr>
        <p:txBody>
          <a:bodyPr>
            <a:noAutofit/>
          </a:bodyPr>
          <a:lstStyle/>
          <a:p>
            <a:r>
              <a:rPr lang="en-US" sz="3200" dirty="0"/>
              <a:t>Move from reports to insights</a:t>
            </a:r>
          </a:p>
          <a:p>
            <a:pPr lvl="1"/>
            <a:r>
              <a:rPr lang="en-US" sz="2800" dirty="0"/>
              <a:t>Example: “What do you find useful in these reports?”</a:t>
            </a:r>
          </a:p>
          <a:p>
            <a:r>
              <a:rPr lang="en-US" sz="3200" dirty="0"/>
              <a:t>Improve reports to more directly support business decisions</a:t>
            </a:r>
          </a:p>
          <a:p>
            <a:r>
              <a:rPr lang="en-US" sz="3200" dirty="0"/>
              <a:t>Increase understanding of the business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692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Scoping the Business Problem – Advanced Organization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8084" y="1216559"/>
            <a:ext cx="8558335" cy="3522411"/>
          </a:xfrm>
        </p:spPr>
        <p:txBody>
          <a:bodyPr/>
          <a:lstStyle/>
          <a:p>
            <a:r>
              <a:rPr lang="en-US" sz="3200" dirty="0"/>
              <a:t>Predictive models and optimization</a:t>
            </a:r>
          </a:p>
          <a:p>
            <a:pPr lvl="1"/>
            <a:r>
              <a:rPr lang="en-US" sz="2800" dirty="0"/>
              <a:t>Larger business impact</a:t>
            </a:r>
          </a:p>
          <a:p>
            <a:r>
              <a:rPr lang="en-US" sz="3200" dirty="0"/>
              <a:t>High Standard</a:t>
            </a:r>
          </a:p>
          <a:p>
            <a:pPr lvl="1"/>
            <a:r>
              <a:rPr lang="en-US" sz="2800" dirty="0"/>
              <a:t>High expectations from business and high trust</a:t>
            </a:r>
          </a:p>
          <a:p>
            <a:pPr lvl="1"/>
            <a:r>
              <a:rPr lang="en-US" sz="2800" dirty="0"/>
              <a:t>High accuracy and confidence analysis</a:t>
            </a:r>
          </a:p>
          <a:p>
            <a:pPr lvl="1"/>
            <a:r>
              <a:rPr lang="en-US" sz="2800" dirty="0"/>
              <a:t>Predictable schedule </a:t>
            </a:r>
          </a:p>
          <a:p>
            <a:pPr lvl="1"/>
            <a:r>
              <a:rPr lang="en-US" sz="2800" dirty="0"/>
              <a:t>Reproducible research and tested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9298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>
                <a:solidFill>
                  <a:schemeClr val="tx1"/>
                </a:solidFill>
              </a:rPr>
              <a:t>data problem is scoped that matches our capabilities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189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Data Exploration – Beginning Organizational Capability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More time consuming</a:t>
            </a:r>
          </a:p>
          <a:p>
            <a:pPr lvl="1"/>
            <a:r>
              <a:rPr lang="en-US" sz="2800" dirty="0"/>
              <a:t>Finding the data</a:t>
            </a:r>
          </a:p>
          <a:p>
            <a:pPr lvl="1"/>
            <a:r>
              <a:rPr lang="en-US" sz="2800" dirty="0"/>
              <a:t>Getting access to data</a:t>
            </a:r>
          </a:p>
          <a:p>
            <a:pPr lvl="1"/>
            <a:r>
              <a:rPr lang="en-US" sz="2800" dirty="0"/>
              <a:t>Connecting / joining data</a:t>
            </a:r>
          </a:p>
          <a:p>
            <a:pPr lvl="1"/>
            <a:r>
              <a:rPr lang="en-US" sz="2800" dirty="0"/>
              <a:t>Wrangling / cleansing data</a:t>
            </a:r>
          </a:p>
          <a:p>
            <a:r>
              <a:rPr lang="en-US" sz="3200" dirty="0"/>
              <a:t>Discovering the data skeletons</a:t>
            </a:r>
          </a:p>
          <a:p>
            <a:pPr lvl="1"/>
            <a:r>
              <a:rPr lang="en-US" sz="2800" dirty="0"/>
              <a:t>Hidden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8170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Data Exploration – Intermediate Organizational Capability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Less time consuming</a:t>
            </a:r>
          </a:p>
          <a:p>
            <a:pPr lvl="1"/>
            <a:r>
              <a:rPr lang="en-US" sz="2800" dirty="0"/>
              <a:t>Experience with the data sources</a:t>
            </a:r>
          </a:p>
          <a:p>
            <a:r>
              <a:rPr lang="en-US" sz="3200" dirty="0"/>
              <a:t>Moving from spreadsheets to coding</a:t>
            </a:r>
          </a:p>
          <a:p>
            <a:pPr lvl="1"/>
            <a:r>
              <a:rPr lang="en-US" sz="2800" dirty="0"/>
              <a:t>Starting to reuse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21264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Data Exploration – Advanced Organizational Capability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Mastered source data</a:t>
            </a:r>
          </a:p>
          <a:p>
            <a:pPr lvl="1"/>
            <a:r>
              <a:rPr lang="en-US" sz="2800" dirty="0"/>
              <a:t>Data warehouse with data wrangling and cleansing</a:t>
            </a:r>
          </a:p>
          <a:p>
            <a:pPr lvl="1"/>
            <a:r>
              <a:rPr lang="en-US" sz="2800" dirty="0"/>
              <a:t>Calculated measures to support analytics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71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Collaborating with the data and business groups regularly on progress and issues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913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Communication With Business Group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130693"/>
          </a:xfrm>
        </p:spPr>
        <p:txBody>
          <a:bodyPr>
            <a:normAutofit/>
          </a:bodyPr>
          <a:lstStyle/>
          <a:p>
            <a:r>
              <a:rPr lang="en-US" sz="2800" dirty="0"/>
              <a:t>Analysis assumptions &amp; approximations</a:t>
            </a:r>
          </a:p>
          <a:p>
            <a:pPr lvl="1"/>
            <a:r>
              <a:rPr lang="en-US" sz="2400" dirty="0"/>
              <a:t>Correlation != causation</a:t>
            </a:r>
          </a:p>
          <a:p>
            <a:r>
              <a:rPr lang="en-US" sz="2800" dirty="0"/>
              <a:t>Beginning &amp; intermediate org levels </a:t>
            </a:r>
          </a:p>
          <a:p>
            <a:pPr lvl="1"/>
            <a:r>
              <a:rPr lang="en-US" sz="2400" dirty="0"/>
              <a:t>Data won’t be perfect, but use it anyway</a:t>
            </a:r>
          </a:p>
          <a:p>
            <a:pPr lvl="2"/>
            <a:r>
              <a:rPr lang="en-US" sz="2400" dirty="0"/>
              <a:t>Less important than to advanced org level</a:t>
            </a:r>
          </a:p>
          <a:p>
            <a:r>
              <a:rPr lang="en-US" sz="2800" dirty="0"/>
              <a:t>Advanced org level </a:t>
            </a:r>
          </a:p>
          <a:p>
            <a:pPr lvl="1"/>
            <a:r>
              <a:rPr lang="en-US" sz="2400" dirty="0"/>
              <a:t>includes corner cases and higher accuracy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5810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Communication With Data Group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37917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Because of missing data and data quality issues:</a:t>
            </a:r>
          </a:p>
          <a:p>
            <a:r>
              <a:rPr lang="en-US" sz="3200" dirty="0"/>
              <a:t>Data </a:t>
            </a:r>
            <a:r>
              <a:rPr lang="en-US" sz="3200" dirty="0" err="1"/>
              <a:t>Wishlist</a:t>
            </a:r>
            <a:endParaRPr lang="en-US" sz="3200" dirty="0"/>
          </a:p>
          <a:p>
            <a:pPr lvl="1"/>
            <a:r>
              <a:rPr lang="en-US" sz="2800" dirty="0"/>
              <a:t>Higher detailed data granularity</a:t>
            </a:r>
          </a:p>
          <a:p>
            <a:pPr lvl="1"/>
            <a:r>
              <a:rPr lang="en-US" sz="2800" dirty="0"/>
              <a:t>Calculated measures</a:t>
            </a:r>
          </a:p>
          <a:p>
            <a:r>
              <a:rPr lang="en-US" sz="3200" dirty="0"/>
              <a:t>Using a Data Warehouse</a:t>
            </a:r>
          </a:p>
          <a:p>
            <a:pPr lvl="1"/>
            <a:r>
              <a:rPr lang="en-US" sz="2800" dirty="0"/>
              <a:t>Data wrangling and cleansing logic</a:t>
            </a:r>
          </a:p>
          <a:p>
            <a:pPr lvl="1"/>
            <a:r>
              <a:rPr lang="en-US" sz="2800" dirty="0"/>
              <a:t>Self-serve reporting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0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Learning Outcomes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000" dirty="0"/>
              <a:t>Gain fluency and experience with:</a:t>
            </a:r>
          </a:p>
          <a:p>
            <a:pPr lvl="1"/>
            <a:r>
              <a:rPr lang="en-US" sz="1667" dirty="0"/>
              <a:t>Descriptive and Inferential Statistics</a:t>
            </a:r>
          </a:p>
          <a:p>
            <a:pPr lvl="1"/>
            <a:r>
              <a:rPr lang="en-US" sz="1667" dirty="0"/>
              <a:t>Advanced Microsoft XL Data Analysis and Visualization Features</a:t>
            </a:r>
          </a:p>
          <a:p>
            <a:pPr lvl="1"/>
            <a:r>
              <a:rPr lang="en-US" sz="1667" dirty="0"/>
              <a:t>Power BI for Publishing Interactive Dashboards on the Web</a:t>
            </a:r>
          </a:p>
          <a:p>
            <a:pPr lvl="1"/>
            <a:r>
              <a:rPr lang="en-US" sz="1667" dirty="0"/>
              <a:t>R Programming for Exploring and Wrangling Data </a:t>
            </a:r>
          </a:p>
          <a:p>
            <a:pPr lvl="1"/>
            <a:r>
              <a:rPr lang="en-US" sz="1667" dirty="0"/>
              <a:t>Azure Machine Learning for Basics of Supervised and Unsupervised Learning</a:t>
            </a:r>
          </a:p>
          <a:p>
            <a:pPr lvl="1"/>
            <a:endParaRPr lang="en-US" sz="1667" dirty="0"/>
          </a:p>
          <a:p>
            <a:pPr marL="0" indent="0">
              <a:buNone/>
            </a:pPr>
            <a:r>
              <a:rPr lang="en-US" sz="1667" dirty="0"/>
              <a:t>……so that students graduate with the essential skills to wrangle and explore data, find insights, build dashboards and make predictions or recommendations based on data from multiple sources at a departmental or functional level.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54497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Knowing When You Are Done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b="0" dirty="0"/>
              <a:t>How do you know when you are done?</a:t>
            </a:r>
          </a:p>
          <a:p>
            <a:endParaRPr lang="en-US" sz="3200" b="0" dirty="0"/>
          </a:p>
          <a:p>
            <a:r>
              <a:rPr lang="en-US" sz="3200" b="0" dirty="0"/>
              <a:t>Does it answer the business question?</a:t>
            </a:r>
          </a:p>
          <a:p>
            <a:endParaRPr lang="en-US" sz="3200" b="0" dirty="0"/>
          </a:p>
          <a:p>
            <a:r>
              <a:rPr lang="en-US" sz="3200" b="0" dirty="0"/>
              <a:t>Is it accurate enough?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349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Documentation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Assumptions and approximations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Data wish 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Completion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Setup or model retraining steps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19445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Business and Analysis Questions</a:t>
            </a:r>
          </a:p>
          <a:p>
            <a:pPr algn="ctr"/>
            <a:r>
              <a:rPr lang="en-US" sz="2667" dirty="0">
                <a:solidFill>
                  <a:srgbClr val="33006F"/>
                </a:solidFill>
              </a:rPr>
              <a:t>Understanding the Business and Analysis Questions</a:t>
            </a:r>
          </a:p>
          <a:p>
            <a:pPr algn="ctr"/>
            <a:endParaRPr lang="en-US" sz="2667" dirty="0">
              <a:solidFill>
                <a:srgbClr val="33006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981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230084"/>
          </a:xfrm>
        </p:spPr>
        <p:txBody>
          <a:bodyPr>
            <a:noAutofit/>
          </a:bodyPr>
          <a:lstStyle/>
          <a:p>
            <a:r>
              <a:rPr lang="en-US" sz="2400" dirty="0"/>
              <a:t>Relationships and dependencies</a:t>
            </a:r>
          </a:p>
          <a:p>
            <a:r>
              <a:rPr lang="en-US" sz="2400" dirty="0"/>
              <a:t>Can you explain this pattern? </a:t>
            </a:r>
          </a:p>
          <a:p>
            <a:pPr lvl="1"/>
            <a:r>
              <a:rPr lang="en-US" sz="2400" dirty="0"/>
              <a:t>Spikes</a:t>
            </a:r>
          </a:p>
          <a:p>
            <a:pPr lvl="1"/>
            <a:r>
              <a:rPr lang="en-US" sz="2400" dirty="0"/>
              <a:t>Trends</a:t>
            </a:r>
          </a:p>
          <a:p>
            <a:pPr lvl="1"/>
            <a:r>
              <a:rPr lang="en-US" sz="2400" dirty="0"/>
              <a:t>Drops</a:t>
            </a:r>
          </a:p>
          <a:p>
            <a:r>
              <a:rPr lang="en-US" sz="2400" dirty="0"/>
              <a:t>Historical data</a:t>
            </a:r>
          </a:p>
          <a:p>
            <a:pPr lvl="1"/>
            <a:r>
              <a:rPr lang="en-US" sz="2400" dirty="0"/>
              <a:t>Performance</a:t>
            </a:r>
          </a:p>
          <a:p>
            <a:pPr lvl="1"/>
            <a:r>
              <a:rPr lang="en-US" sz="2400" dirty="0"/>
              <a:t>Analytical patterns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673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Questions Lingo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130693"/>
          </a:xfrm>
        </p:spPr>
        <p:txBody>
          <a:bodyPr/>
          <a:lstStyle/>
          <a:p>
            <a:r>
              <a:rPr lang="en-US" sz="3200" dirty="0"/>
              <a:t>Categorizations and Terminology</a:t>
            </a:r>
          </a:p>
          <a:p>
            <a:pPr lvl="1"/>
            <a:r>
              <a:rPr lang="en-US" sz="2800" dirty="0"/>
              <a:t>Different than source data</a:t>
            </a:r>
          </a:p>
          <a:p>
            <a:r>
              <a:rPr lang="en-US" sz="3200" dirty="0"/>
              <a:t>Balance source data traceability with business terminology</a:t>
            </a:r>
          </a:p>
          <a:p>
            <a:pPr lvl="1"/>
            <a:r>
              <a:rPr lang="en-US" sz="2800" dirty="0"/>
              <a:t>Use business categories and terminology when communicating insights to the business</a:t>
            </a:r>
          </a:p>
          <a:p>
            <a:r>
              <a:rPr lang="en-US" sz="3200" dirty="0"/>
              <a:t>Ongoing discovery and refinement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70718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Machine learning algorithm to determine most useful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Analyst determines most useful features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55157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Analysis Questions</a:t>
            </a:r>
          </a:p>
          <a:p>
            <a:pPr algn="ctr"/>
            <a:r>
              <a:rPr lang="en-US" sz="2667" dirty="0">
                <a:solidFill>
                  <a:srgbClr val="33006F"/>
                </a:solidFill>
              </a:rPr>
              <a:t>Collaborating With the Data Group</a:t>
            </a:r>
          </a:p>
          <a:p>
            <a:pPr algn="ctr"/>
            <a:endParaRPr lang="en-US" sz="2667" dirty="0">
              <a:solidFill>
                <a:srgbClr val="33006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8520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Analysis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Can I trust the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Any data quality issues?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Any data anomalies?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Where can I find the data for &lt;x, y, or z&gt;?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984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Analysis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" y="1216559"/>
            <a:ext cx="8558335" cy="420026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/>
              <a:t>How can I get access to the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/>
              <a:t>Any missing data?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/>
              <a:t>How is the data captured?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dirty="0"/>
              <a:t>Timestamps</a:t>
            </a:r>
          </a:p>
          <a:p>
            <a:pPr lvl="1"/>
            <a:r>
              <a:rPr lang="en-US" sz="2800" dirty="0"/>
              <a:t>client or server time</a:t>
            </a:r>
          </a:p>
          <a:p>
            <a:pPr lvl="1"/>
            <a:r>
              <a:rPr lang="en-US" sz="2800" dirty="0"/>
              <a:t>time zone</a:t>
            </a:r>
          </a:p>
          <a:p>
            <a:pPr lvl="1"/>
            <a:r>
              <a:rPr lang="en-US" sz="2800" dirty="0"/>
              <a:t>represents what activity, start or completion?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04243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Analysis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Build relationship with data group</a:t>
            </a:r>
          </a:p>
          <a:p>
            <a:pPr lvl="1"/>
            <a:r>
              <a:rPr lang="en-US" sz="2800" dirty="0"/>
              <a:t>Get on the inside communications of the issues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9804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ARTICULATE_SLIDE_THUMBNAIL_REFRESH" val="1"/>
  <p:tag name="ARTICULATE_PROJECT_OPEN" val="0"/>
  <p:tag name="ARTICULATE_SLIDE_COUNT" val="54"/>
  <p:tag name="MMPROD_UIDATA" val="&lt;database version=&quot;11.0&quot;&gt;&lt;object type=&quot;1&quot; unique_id=&quot;10001&quot;&gt;&lt;object type=&quot;2&quot; unique_id=&quot;10144&quot;&gt;&lt;object type=&quot;3&quot; unique_id=&quot;10145&quot;&gt;&lt;property id=&quot;20148&quot; value=&quot;5&quot;/&gt;&lt;property id=&quot;20300&quot; value=&quot;Slide 32&quot;/&gt;&lt;property id=&quot;20307&quot; value=&quot;259&quot;/&gt;&lt;/object&gt;&lt;object type=&quot;3&quot; unique_id=&quot;10146&quot;&gt;&lt;property id=&quot;20148&quot; value=&quot;5&quot;/&gt;&lt;property id=&quot;20300&quot; value=&quot;Slide 35&quot;/&gt;&lt;property id=&quot;20307&quot; value=&quot;257&quot;/&gt;&lt;/object&gt;&lt;object type=&quot;3&quot; unique_id=&quot;10147&quot;&gt;&lt;property id=&quot;20148&quot; value=&quot;5&quot;/&gt;&lt;property id=&quot;20300&quot; value=&quot;Slide 36&quot;/&gt;&lt;property id=&quot;20307&quot; value=&quot;260&quot;/&gt;&lt;/object&gt;&lt;object type=&quot;3&quot; unique_id=&quot;10148&quot;&gt;&lt;property id=&quot;20148&quot; value=&quot;5&quot;/&gt;&lt;property id=&quot;20300&quot; value=&quot;Slide 37&quot;/&gt;&lt;property id=&quot;20307&quot; value=&quot;261&quot;/&gt;&lt;/object&gt;&lt;object type=&quot;3&quot; unique_id=&quot;10149&quot;&gt;&lt;property id=&quot;20148&quot; value=&quot;5&quot;/&gt;&lt;property id=&quot;20300&quot; value=&quot;Slide 38&quot;/&gt;&lt;property id=&quot;20307&quot; value=&quot;262&quot;/&gt;&lt;/object&gt;&lt;object type=&quot;3&quot; unique_id=&quot;10150&quot;&gt;&lt;property id=&quot;20148&quot; value=&quot;5&quot;/&gt;&lt;property id=&quot;20300&quot; value=&quot;Slide 40&quot;/&gt;&lt;property id=&quot;20307&quot; value=&quot;263&quot;/&gt;&lt;/object&gt;&lt;object type=&quot;3&quot; unique_id=&quot;10151&quot;&gt;&lt;property id=&quot;20148&quot; value=&quot;5&quot;/&gt;&lt;property id=&quot;20300&quot; value=&quot;Slide 41&quot;/&gt;&lt;property id=&quot;20307&quot; value=&quot;264&quot;/&gt;&lt;/object&gt;&lt;object type=&quot;3&quot; unique_id=&quot;10152&quot;&gt;&lt;property id=&quot;20148&quot; value=&quot;5&quot;/&gt;&lt;property id=&quot;20300&quot; value=&quot;Slide 43&quot;/&gt;&lt;property id=&quot;20307&quot; value=&quot;265&quot;/&gt;&lt;/object&gt;&lt;object type=&quot;3&quot; unique_id=&quot;10153&quot;&gt;&lt;property id=&quot;20148&quot; value=&quot;5&quot;/&gt;&lt;property id=&quot;20300&quot; value=&quot;Slide 44&quot;/&gt;&lt;property id=&quot;20307&quot; value=&quot;266&quot;/&gt;&lt;/object&gt;&lt;object type=&quot;3&quot; unique_id=&quot;10154&quot;&gt;&lt;property id=&quot;20148&quot; value=&quot;5&quot;/&gt;&lt;property id=&quot;20300&quot; value=&quot;Slide 45&quot;/&gt;&lt;property id=&quot;20307&quot; value=&quot;267&quot;/&gt;&lt;/object&gt;&lt;object type=&quot;3&quot; unique_id=&quot;10155&quot;&gt;&lt;property id=&quot;20148&quot; value=&quot;5&quot;/&gt;&lt;property id=&quot;20300&quot; value=&quot;Slide 46&quot;/&gt;&lt;property id=&quot;20307&quot; value=&quot;268&quot;/&gt;&lt;/object&gt;&lt;object type=&quot;3&quot; unique_id=&quot;10156&quot;&gt;&lt;property id=&quot;20148&quot; value=&quot;5&quot;/&gt;&lt;property id=&quot;20300&quot; value=&quot;Slide 48&quot;/&gt;&lt;property id=&quot;20307&quot; value=&quot;269&quot;/&gt;&lt;/object&gt;&lt;object type=&quot;3&quot; unique_id=&quot;10157&quot;&gt;&lt;property id=&quot;20148&quot; value=&quot;5&quot;/&gt;&lt;property id=&quot;20300&quot; value=&quot;Slide 49&quot;/&gt;&lt;property id=&quot;20307&quot; value=&quot;270&quot;/&gt;&lt;/object&gt;&lt;object type=&quot;3&quot; unique_id=&quot;10158&quot;&gt;&lt;property id=&quot;20148&quot; value=&quot;5&quot;/&gt;&lt;property id=&quot;20300&quot; value=&quot;Slide 50&quot;/&gt;&lt;property id=&quot;20307&quot; value=&quot;271&quot;/&gt;&lt;/object&gt;&lt;object type=&quot;3&quot; unique_id=&quot;10159&quot;&gt;&lt;property id=&quot;20148&quot; value=&quot;5&quot;/&gt;&lt;property id=&quot;20300&quot; value=&quot;Slide 52&quot;/&gt;&lt;property id=&quot;20307&quot; value=&quot;272&quot;/&gt;&lt;/object&gt;&lt;object type=&quot;3&quot; unique_id=&quot;10415&quot;&gt;&lt;property id=&quot;20148&quot; value=&quot;5&quot;/&gt;&lt;property id=&quot;20300&quot; value=&quot;Slide 11&quot;/&gt;&lt;property id=&quot;20307&quot; value=&quot;273&quot;/&gt;&lt;/object&gt;&lt;object type=&quot;3&quot; unique_id=&quot;10416&quot;&gt;&lt;property id=&quot;20148&quot; value=&quot;5&quot;/&gt;&lt;property id=&quot;20300&quot; value=&quot;Slide 12&quot;/&gt;&lt;property id=&quot;20307&quot; value=&quot;274&quot;/&gt;&lt;/object&gt;&lt;object type=&quot;3&quot; unique_id=&quot;10417&quot;&gt;&lt;property id=&quot;20148&quot; value=&quot;5&quot;/&gt;&lt;property id=&quot;20300&quot; value=&quot;Slide 13&quot;/&gt;&lt;property id=&quot;20307&quot; value=&quot;275&quot;/&gt;&lt;/object&gt;&lt;object type=&quot;3&quot; unique_id=&quot;10418&quot;&gt;&lt;property id=&quot;20148&quot; value=&quot;5&quot;/&gt;&lt;property id=&quot;20300&quot; value=&quot;Slide 16&quot;/&gt;&lt;property id=&quot;20307&quot; value=&quot;276&quot;/&gt;&lt;/object&gt;&lt;object type=&quot;3&quot; unique_id=&quot;10419&quot;&gt;&lt;property id=&quot;20148&quot; value=&quot;5&quot;/&gt;&lt;property id=&quot;20300&quot; value=&quot;Slide 17&quot;/&gt;&lt;property id=&quot;20307&quot; value=&quot;277&quot;/&gt;&lt;/object&gt;&lt;object type=&quot;3&quot; unique_id=&quot;10420&quot;&gt;&lt;property id=&quot;20148&quot; value=&quot;5&quot;/&gt;&lt;property id=&quot;20300&quot; value=&quot;Slide 18&quot;/&gt;&lt;property id=&quot;20307&quot; value=&quot;278&quot;/&gt;&lt;/object&gt;&lt;object type=&quot;3&quot; unique_id=&quot;10421&quot;&gt;&lt;property id=&quot;20148&quot; value=&quot;5&quot;/&gt;&lt;property id=&quot;20300&quot; value=&quot;Slide 20&quot;/&gt;&lt;property id=&quot;20307&quot; value=&quot;279&quot;/&gt;&lt;/object&gt;&lt;object type=&quot;3&quot; unique_id=&quot;10422&quot;&gt;&lt;property id=&quot;20148&quot; value=&quot;5&quot;/&gt;&lt;property id=&quot;20300&quot; value=&quot;Slide 21&quot;/&gt;&lt;property id=&quot;20307&quot; value=&quot;280&quot;/&gt;&lt;/object&gt;&lt;object type=&quot;3&quot; unique_id=&quot;10423&quot;&gt;&lt;property id=&quot;20148&quot; value=&quot;5&quot;/&gt;&lt;property id=&quot;20300&quot; value=&quot;Slide 23&quot;/&gt;&lt;property id=&quot;20307&quot; value=&quot;281&quot;/&gt;&lt;/object&gt;&lt;object type=&quot;3&quot; unique_id=&quot;10424&quot;&gt;&lt;property id=&quot;20148&quot; value=&quot;5&quot;/&gt;&lt;property id=&quot;20300&quot; value=&quot;Slide 24&quot;/&gt;&lt;property id=&quot;20307&quot; value=&quot;282&quot;/&gt;&lt;/object&gt;&lt;object type=&quot;3&quot; unique_id=&quot;10425&quot;&gt;&lt;property id=&quot;20148&quot; value=&quot;5&quot;/&gt;&lt;property id=&quot;20300&quot; value=&quot;Slide 27&quot;/&gt;&lt;property id=&quot;20307&quot; value=&quot;283&quot;/&gt;&lt;/object&gt;&lt;object type=&quot;3&quot; unique_id=&quot;10426&quot;&gt;&lt;property id=&quot;20148&quot; value=&quot;5&quot;/&gt;&lt;property id=&quot;20300&quot; value=&quot;Slide 28&quot;/&gt;&lt;property id=&quot;20307&quot; value=&quot;284&quot;/&gt;&lt;/object&gt;&lt;object type=&quot;3&quot; unique_id=&quot;10427&quot;&gt;&lt;property id=&quot;20148&quot; value=&quot;5&quot;/&gt;&lt;property id=&quot;20300&quot; value=&quot;Slide 30&quot;/&gt;&lt;property id=&quot;20307&quot; value=&quot;285&quot;/&gt;&lt;/object&gt;&lt;object type=&quot;3&quot; unique_id=&quot;10899&quot;&gt;&lt;property id=&quot;20148&quot; value=&quot;5&quot;/&gt;&lt;property id=&quot;20300&quot; value=&quot;Slide 1&quot;/&gt;&lt;property id=&quot;20307&quot; value=&quot;286&quot;/&gt;&lt;/object&gt;&lt;object type=&quot;3&quot; unique_id=&quot;10900&quot;&gt;&lt;property id=&quot;20148&quot; value=&quot;5&quot;/&gt;&lt;property id=&quot;20300&quot; value=&quot;Slide 2&quot;/&gt;&lt;property id=&quot;20307&quot; value=&quot;287&quot;/&gt;&lt;/object&gt;&lt;object type=&quot;3&quot; unique_id=&quot;10901&quot;&gt;&lt;property id=&quot;20148&quot; value=&quot;5&quot;/&gt;&lt;property id=&quot;20300&quot; value=&quot;Slide 3 - &amp;quot;The New Data Analytics Tool Box&amp;quot;&quot;/&gt;&lt;property id=&quot;20307&quot; value=&quot;288&quot;/&gt;&lt;/object&gt;&lt;object type=&quot;3&quot; unique_id=&quot;10902&quot;&gt;&lt;property id=&quot;20148&quot; value=&quot;5&quot;/&gt;&lt;property id=&quot;20300&quot; value=&quot;Slide 4&quot;/&gt;&lt;property id=&quot;20307&quot; value=&quot;289&quot;/&gt;&lt;/object&gt;&lt;object type=&quot;3&quot; unique_id=&quot;10903&quot;&gt;&lt;property id=&quot;20148&quot; value=&quot;5&quot;/&gt;&lt;property id=&quot;20300&quot; value=&quot;Slide 6&quot;/&gt;&lt;property id=&quot;20307&quot; value=&quot;290&quot;/&gt;&lt;/object&gt;&lt;object type=&quot;3&quot; unique_id=&quot;10905&quot;&gt;&lt;property id=&quot;20148&quot; value=&quot;5&quot;/&gt;&lt;property id=&quot;20300&quot; value=&quot;Slide 8&quot;/&gt;&lt;property id=&quot;20307&quot; value=&quot;292&quot;/&gt;&lt;/object&gt;&lt;object type=&quot;3&quot; unique_id=&quot;10906&quot;&gt;&lt;property id=&quot;20148&quot; value=&quot;5&quot;/&gt;&lt;property id=&quot;20300&quot; value=&quot;Slide 9&quot;/&gt;&lt;property id=&quot;20307&quot; value=&quot;293&quot;/&gt;&lt;/object&gt;&lt;object type=&quot;3&quot; unique_id=&quot;10907&quot;&gt;&lt;property id=&quot;20148&quot; value=&quot;5&quot;/&gt;&lt;property id=&quot;20300&quot; value=&quot;Slide 10&quot;/&gt;&lt;property id=&quot;20307&quot; value=&quot;294&quot;/&gt;&lt;/object&gt;&lt;object type=&quot;3&quot; unique_id=&quot;11103&quot;&gt;&lt;property id=&quot;20148&quot; value=&quot;5&quot;/&gt;&lt;property id=&quot;20300&quot; value=&quot;Slide 5&quot;/&gt;&lt;property id=&quot;20307&quot; value=&quot;295&quot;/&gt;&lt;/object&gt;&lt;object type=&quot;3&quot; unique_id=&quot;11104&quot;&gt;&lt;property id=&quot;20148&quot; value=&quot;5&quot;/&gt;&lt;property id=&quot;20300&quot; value=&quot;Slide 7&quot;/&gt;&lt;property id=&quot;20307&quot; value=&quot;296&quot;/&gt;&lt;/object&gt;&lt;object type=&quot;3&quot; unique_id=&quot;11306&quot;&gt;&lt;property id=&quot;20148&quot; value=&quot;5&quot;/&gt;&lt;property id=&quot;20300&quot; value=&quot;Slide 14&quot;/&gt;&lt;property id=&quot;20307&quot; value=&quot;297&quot;/&gt;&lt;/object&gt;&lt;object type=&quot;3&quot; unique_id=&quot;11307&quot;&gt;&lt;property id=&quot;20148&quot; value=&quot;5&quot;/&gt;&lt;property id=&quot;20300&quot; value=&quot;Slide 15&quot;/&gt;&lt;property id=&quot;20307&quot; value=&quot;298&quot;/&gt;&lt;/object&gt;&lt;object type=&quot;3&quot; unique_id=&quot;11308&quot;&gt;&lt;property id=&quot;20148&quot; value=&quot;5&quot;/&gt;&lt;property id=&quot;20300&quot; value=&quot;Slide 19&quot;/&gt;&lt;property id=&quot;20307&quot; value=&quot;299&quot;/&gt;&lt;/object&gt;&lt;object type=&quot;3&quot; unique_id=&quot;11567&quot;&gt;&lt;property id=&quot;20148&quot; value=&quot;5&quot;/&gt;&lt;property id=&quot;20300&quot; value=&quot;Slide 22&quot;/&gt;&lt;property id=&quot;20307&quot; value=&quot;300&quot;/&gt;&lt;/object&gt;&lt;object type=&quot;3&quot; unique_id=&quot;11568&quot;&gt;&lt;property id=&quot;20148&quot; value=&quot;5&quot;/&gt;&lt;property id=&quot;20300&quot; value=&quot;Slide 25&quot;/&gt;&lt;property id=&quot;20307&quot; value=&quot;301&quot;/&gt;&lt;/object&gt;&lt;object type=&quot;3&quot; unique_id=&quot;11569&quot;&gt;&lt;property id=&quot;20148&quot; value=&quot;5&quot;/&gt;&lt;property id=&quot;20300&quot; value=&quot;Slide 26&quot;/&gt;&lt;property id=&quot;20307&quot; value=&quot;302&quot;/&gt;&lt;/object&gt;&lt;object type=&quot;3&quot; unique_id=&quot;11570&quot;&gt;&lt;property id=&quot;20148&quot; value=&quot;5&quot;/&gt;&lt;property id=&quot;20300&quot; value=&quot;Slide 29&quot;/&gt;&lt;property id=&quot;20307&quot; value=&quot;303&quot;/&gt;&lt;/object&gt;&lt;object type=&quot;3&quot; unique_id=&quot;12417&quot;&gt;&lt;property id=&quot;20148&quot; value=&quot;5&quot;/&gt;&lt;property id=&quot;20300&quot; value=&quot;Slide 33&quot;/&gt;&lt;property id=&quot;20307&quot; value=&quot;305&quot;/&gt;&lt;/object&gt;&lt;object type=&quot;3&quot; unique_id=&quot;12418&quot;&gt;&lt;property id=&quot;20148&quot; value=&quot;5&quot;/&gt;&lt;property id=&quot;20300&quot; value=&quot;Slide 34 - &amp;quot;Ask Questions&amp;quot;&quot;/&gt;&lt;property id=&quot;20307&quot; value=&quot;308&quot;/&gt;&lt;/object&gt;&lt;object type=&quot;3&quot; unique_id=&quot;12419&quot;&gt;&lt;property id=&quot;20148&quot; value=&quot;5&quot;/&gt;&lt;property id=&quot;20300&quot; value=&quot;Slide 39 - &amp;quot;Wrangle Data&amp;quot;&quot;/&gt;&lt;property id=&quot;20307&quot; value=&quot;307&quot;/&gt;&lt;/object&gt;&lt;object type=&quot;3&quot; unique_id=&quot;12420&quot;&gt;&lt;property id=&quot;20148&quot; value=&quot;5&quot;/&gt;&lt;property id=&quot;20300&quot; value=&quot;Slide 42 - &amp;quot;Explore Data&amp;quot;&quot;/&gt;&lt;property id=&quot;20307&quot; value=&quot;309&quot;/&gt;&lt;/object&gt;&lt;object type=&quot;3&quot; unique_id=&quot;12421&quot;&gt;&lt;property id=&quot;20148&quot; value=&quot;5&quot;/&gt;&lt;property id=&quot;20300&quot; value=&quot;Slide 47 - &amp;quot;Ask more questions&amp;quot;&quot;/&gt;&lt;property id=&quot;20307&quot; value=&quot;310&quot;/&gt;&lt;/object&gt;&lt;object type=&quot;3&quot; unique_id=&quot;12422&quot;&gt;&lt;property id=&quot;20148&quot; value=&quot;5&quot;/&gt;&lt;property id=&quot;20300&quot; value=&quot;Slide 51 - &amp;quot;Draw Conclusions&amp;quot;&quot;/&gt;&lt;property id=&quot;20307&quot; value=&quot;311&quot;/&gt;&lt;/object&gt;&lt;object type=&quot;3&quot; unique_id=&quot;12423&quot;&gt;&lt;property id=&quot;20148&quot; value=&quot;5&quot;/&gt;&lt;property id=&quot;20300&quot; value=&quot;Slide 53&quot;/&gt;&lt;property id=&quot;20307&quot; value=&quot;306&quot;/&gt;&lt;/object&gt;&lt;object type=&quot;3&quot; unique_id=&quot;12424&quot;&gt;&lt;property id=&quot;20148&quot; value=&quot;5&quot;/&gt;&lt;property id=&quot;20300&quot; value=&quot;Slide 54&quot;/&gt;&lt;property id=&quot;20307&quot; value=&quot;304&quot;/&gt;&lt;/object&gt;&lt;object type=&quot;3&quot; unique_id=&quot;12967&quot;&gt;&lt;property id=&quot;20148&quot; value=&quot;5&quot;/&gt;&lt;property id=&quot;20300&quot; value=&quot;Slide 31&quot;/&gt;&lt;property id=&quot;20307&quot; value=&quot;312&quot;/&gt;&lt;/object&gt;&lt;/object&gt;&lt;object type=&quot;8&quot; unique_id=&quot;10176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_CA-Data Analytics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-Data Analytics" id="{710AFFE8-40BC-4B0E-96B0-98B31BE09BD9}" vid="{85923068-7E54-4343-9B9E-BE7B73A16CB2}"/>
    </a:ext>
  </a:extLst>
</a:theme>
</file>

<file path=ppt/theme/theme11.xml><?xml version="1.0" encoding="utf-8"?>
<a:theme xmlns:a="http://schemas.openxmlformats.org/drawingml/2006/main" name="6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7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8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9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0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CA-Data Analytics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-Data Analytics" id="{710AFFE8-40BC-4B0E-96B0-98B31BE09BD9}" vid="{85923068-7E54-4343-9B9E-BE7B73A16CB2}"/>
    </a:ext>
  </a:extLst>
</a:theme>
</file>

<file path=ppt/theme/theme7.xml><?xml version="1.0" encoding="utf-8"?>
<a:theme xmlns:a="http://schemas.openxmlformats.org/drawingml/2006/main" name="1_Office Theme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4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3326</Words>
  <Application>Microsoft Office PowerPoint</Application>
  <PresentationFormat>On-screen Show (16:10)</PresentationFormat>
  <Paragraphs>855</Paragraphs>
  <Slides>119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119</vt:i4>
      </vt:variant>
    </vt:vector>
  </HeadingPairs>
  <TitlesOfParts>
    <vt:vector size="146" baseType="lpstr">
      <vt:lpstr>Arial</vt:lpstr>
      <vt:lpstr>Calibri</vt:lpstr>
      <vt:lpstr>Courier New</vt:lpstr>
      <vt:lpstr>Encode Sans Normal</vt:lpstr>
      <vt:lpstr>Encode Sans Normal Black</vt:lpstr>
      <vt:lpstr>Lucida Grande</vt:lpstr>
      <vt:lpstr>Open Sans</vt:lpstr>
      <vt:lpstr>Open Sans Extrabold</vt:lpstr>
      <vt:lpstr>Open Sans Light</vt:lpstr>
      <vt:lpstr>Times New Roman</vt:lpstr>
      <vt:lpstr>Uni Sans Regular</vt:lpstr>
      <vt:lpstr>Wingdings</vt:lpstr>
      <vt:lpstr>1_Custom Design</vt:lpstr>
      <vt:lpstr>2_Custom Design</vt:lpstr>
      <vt:lpstr>Office Theme</vt:lpstr>
      <vt:lpstr>Custom Design</vt:lpstr>
      <vt:lpstr>3_Custom Design</vt:lpstr>
      <vt:lpstr>CA-Data Analytics</vt:lpstr>
      <vt:lpstr>1_Office Theme</vt:lpstr>
      <vt:lpstr>4_Custom Design</vt:lpstr>
      <vt:lpstr>5_Custom Design</vt:lpstr>
      <vt:lpstr>1_CA-Data Analytics</vt:lpstr>
      <vt:lpstr>6_Custom Design</vt:lpstr>
      <vt:lpstr>7_Custom Design</vt:lpstr>
      <vt:lpstr>8_Custom Design</vt:lpstr>
      <vt:lpstr>9_Custom Design</vt:lpstr>
      <vt:lpstr>10_Custom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New Data Analytics Tool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 With a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Ask Questions</vt:lpstr>
      <vt:lpstr>PowerPoint Presentation</vt:lpstr>
      <vt:lpstr>PowerPoint Presentation</vt:lpstr>
      <vt:lpstr>PowerPoint Presentation</vt:lpstr>
      <vt:lpstr>PowerPoint Presentation</vt:lpstr>
      <vt:lpstr>Wrangle Data</vt:lpstr>
      <vt:lpstr>PowerPoint Presentation</vt:lpstr>
      <vt:lpstr>PowerPoint Presentation</vt:lpstr>
      <vt:lpstr>Explore Data</vt:lpstr>
      <vt:lpstr>PowerPoint Presentation</vt:lpstr>
      <vt:lpstr>PowerPoint Presentation</vt:lpstr>
      <vt:lpstr>PowerPoint Presentation</vt:lpstr>
      <vt:lpstr>PowerPoint Presentation</vt:lpstr>
      <vt:lpstr>Ask more questions</vt:lpstr>
      <vt:lpstr>PowerPoint Presentation</vt:lpstr>
      <vt:lpstr>PowerPoint Presentation</vt:lpstr>
      <vt:lpstr>PowerPoint Presentation</vt:lpstr>
      <vt:lpstr>Draw 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Asking Questions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Virtual Labs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2017-10-02T22:40:27Z</dcterms:created>
  <dcterms:modified xsi:type="dcterms:W3CDTF">2017-10-02T22:40:34Z</dcterms:modified>
</cp:coreProperties>
</file>